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22.fntdata" ContentType="application/x-fontdata"/>
  <Override PartName="/ppt/fonts/font23.fntdata" ContentType="application/x-fontdata"/>
  <Override PartName="/ppt/fonts/font24.fntdata" ContentType="application/x-fontdata"/>
  <Override PartName="/ppt/fonts/font25.fntdata" ContentType="application/x-fontdata"/>
  <Override PartName="/ppt/fonts/font26.fntdata" ContentType="application/x-fontdata"/>
  <Override PartName="/ppt/fonts/font27.fntdata" ContentType="application/x-fontdata"/>
  <Override PartName="/ppt/fonts/font28.fntdata" ContentType="application/x-fontdata"/>
  <Override PartName="/ppt/fonts/font29.fntdata" ContentType="application/x-fontdata"/>
  <Override PartName="/ppt/fonts/font3.fntdata" ContentType="application/x-fontdata"/>
  <Override PartName="/ppt/fonts/font30.fntdata" ContentType="application/x-fontdata"/>
  <Override PartName="/ppt/fonts/font31.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62" r:id="rId5"/>
    <p:sldId id="263" r:id="rId6"/>
    <p:sldId id="264" r:id="rId7"/>
    <p:sldId id="273" r:id="rId8"/>
    <p:sldId id="274" r:id="rId9"/>
    <p:sldId id="275" r:id="rId10"/>
    <p:sldId id="268" r:id="rId11"/>
    <p:sldId id="265" r:id="rId12"/>
    <p:sldId id="267" r:id="rId13"/>
    <p:sldId id="266" r:id="rId14"/>
    <p:sldId id="269" r:id="rId15"/>
    <p:sldId id="276" r:id="rId16"/>
    <p:sldId id="270" r:id="rId17"/>
    <p:sldId id="308" r:id="rId18"/>
    <p:sldId id="272" r:id="rId19"/>
    <p:sldId id="277" r:id="rId20"/>
    <p:sldId id="278" r:id="rId21"/>
    <p:sldId id="279" r:id="rId22"/>
    <p:sldId id="280" r:id="rId23"/>
    <p:sldId id="281" r:id="rId24"/>
    <p:sldId id="282" r:id="rId25"/>
    <p:sldId id="283" r:id="rId26"/>
    <p:sldId id="287" r:id="rId27"/>
    <p:sldId id="288" r:id="rId28"/>
    <p:sldId id="289" r:id="rId29"/>
    <p:sldId id="290" r:id="rId30"/>
    <p:sldId id="291" r:id="rId31"/>
    <p:sldId id="292" r:id="rId32"/>
    <p:sldId id="293" r:id="rId33"/>
    <p:sldId id="294" r:id="rId34"/>
    <p:sldId id="301" r:id="rId35"/>
    <p:sldId id="302" r:id="rId36"/>
    <p:sldId id="303" r:id="rId37"/>
    <p:sldId id="304" r:id="rId38"/>
    <p:sldId id="305" r:id="rId39"/>
    <p:sldId id="284" r:id="rId40"/>
    <p:sldId id="306" r:id="rId41"/>
    <p:sldId id="285" r:id="rId42"/>
    <p:sldId id="309" r:id="rId43"/>
    <p:sldId id="307" r:id="rId44"/>
  </p:sldIdLst>
  <p:sldSz cx="14630400" cy="8229600"/>
  <p:notesSz cx="8229600" cy="14630400"/>
  <p:embeddedFontLst>
    <p:embeddedFont>
      <p:font typeface="Wingdings 2" panose="05020102010507070707"/>
      <p:regular r:id="rId48"/>
    </p:embeddedFont>
    <p:embeddedFont>
      <p:font typeface="Barlow Medium" panose="00000600000000000000" pitchFamily="34" charset="0"/>
      <p:regular r:id="rId49"/>
      <p:italic r:id="rId50"/>
    </p:embeddedFont>
    <p:embeddedFont>
      <p:font typeface="Barlow Medium" panose="00000600000000000000" pitchFamily="34" charset="-122"/>
      <p:regular r:id="rId51"/>
    </p:embeddedFont>
    <p:embeddedFont>
      <p:font typeface="Barlow Medium" panose="00000600000000000000" pitchFamily="34" charset="-120"/>
      <p:regular r:id="rId52"/>
    </p:embeddedFont>
    <p:embeddedFont>
      <p:font typeface="Book Antiqua" panose="02040602050305030304"/>
      <p:regular r:id="rId53"/>
      <p:bold r:id="rId54"/>
      <p:italic r:id="rId55"/>
      <p:boldItalic r:id="rId56"/>
    </p:embeddedFont>
    <p:embeddedFont>
      <p:font typeface="Barlow" panose="00000500000000000000" pitchFamily="34" charset="-122"/>
      <p:regular r:id="rId57"/>
    </p:embeddedFont>
    <p:embeddedFont>
      <p:font typeface="Barlow" panose="00000500000000000000" pitchFamily="34" charset="-120"/>
      <p:regular r:id="rId58"/>
    </p:embeddedFont>
    <p:embeddedFont>
      <p:font typeface="Book Antiqua" panose="02040602050305030304" pitchFamily="18" charset="0"/>
      <p:regular r:id="rId59"/>
      <p:bold r:id="rId60"/>
      <p:italic r:id="rId61"/>
      <p:boldItalic r:id="rId62"/>
    </p:embeddedFont>
    <p:embeddedFont>
      <p:font typeface="Calibri" panose="020F0502020204030204"/>
      <p:regular r:id="rId63"/>
      <p:bold r:id="rId64"/>
      <p:italic r:id="rId65"/>
      <p:boldItalic r:id="rId66"/>
    </p:embeddedFont>
    <p:embeddedFont>
      <p:font typeface="Barlow" panose="00000500000000000000" pitchFamily="34" charset="0"/>
      <p:regular r:id="rId67"/>
      <p:bold r:id="rId68"/>
      <p:italic r:id="rId69"/>
      <p:boldItalic r:id="rId70"/>
    </p:embeddedFont>
    <p:embeddedFont>
      <p:font typeface="Perpetua" panose="02020502060401020303" charset="0"/>
      <p:regular r:id="rId71"/>
      <p:bold r:id="rId72"/>
      <p:italic r:id="rId73"/>
      <p:boldItalic r:id="rId74"/>
    </p:embeddedFont>
    <p:embeddedFont>
      <p:font typeface="Franklin Gothic Book" panose="020B0503020102020204" charset="0"/>
      <p:regular r:id="rId75"/>
      <p:italic r:id="rId76"/>
    </p:embeddedFont>
    <p:embeddedFont>
      <p:font typeface="Barlow Medium" panose="00000600000000000000"/>
      <p:regular r:id="rId77"/>
      <p:italic r:id="rId78"/>
    </p:embeddedFont>
  </p:embeddedFontLst>
  <p:defaultTextStyle>
    <a:defPPr>
      <a:defRPr lang="en-US"/>
    </a:defPPr>
    <a:lvl1pPr marL="0" algn="l" defTabSz="914400" rtl="0" eaLnBrk="1" latinLnBrk="0" hangingPunct="1">
      <a:defRPr sz="1900" kern="1200">
        <a:solidFill>
          <a:schemeClr val="tx1"/>
        </a:solidFill>
        <a:latin typeface="+mn-lt"/>
        <a:ea typeface="+mn-ea"/>
        <a:cs typeface="+mn-cs"/>
      </a:defRPr>
    </a:lvl1pPr>
    <a:lvl2pPr marL="457200" algn="l" defTabSz="914400" rtl="0" eaLnBrk="1" latinLnBrk="0" hangingPunct="1">
      <a:defRPr sz="1900" kern="1200">
        <a:solidFill>
          <a:schemeClr val="tx1"/>
        </a:solidFill>
        <a:latin typeface="+mn-lt"/>
        <a:ea typeface="+mn-ea"/>
        <a:cs typeface="+mn-cs"/>
      </a:defRPr>
    </a:lvl2pPr>
    <a:lvl3pPr marL="914400" algn="l" defTabSz="914400" rtl="0" eaLnBrk="1" latinLnBrk="0" hangingPunct="1">
      <a:defRPr sz="1900" kern="1200">
        <a:solidFill>
          <a:schemeClr val="tx1"/>
        </a:solidFill>
        <a:latin typeface="+mn-lt"/>
        <a:ea typeface="+mn-ea"/>
        <a:cs typeface="+mn-cs"/>
      </a:defRPr>
    </a:lvl3pPr>
    <a:lvl4pPr marL="1371600" algn="l" defTabSz="914400" rtl="0" eaLnBrk="1" latinLnBrk="0" hangingPunct="1">
      <a:defRPr sz="1900" kern="1200">
        <a:solidFill>
          <a:schemeClr val="tx1"/>
        </a:solidFill>
        <a:latin typeface="+mn-lt"/>
        <a:ea typeface="+mn-ea"/>
        <a:cs typeface="+mn-cs"/>
      </a:defRPr>
    </a:lvl4pPr>
    <a:lvl5pPr marL="1828800" algn="l" defTabSz="914400" rtl="0" eaLnBrk="1" latinLnBrk="0" hangingPunct="1">
      <a:defRPr sz="1900" kern="1200">
        <a:solidFill>
          <a:schemeClr val="tx1"/>
        </a:solidFill>
        <a:latin typeface="+mn-lt"/>
        <a:ea typeface="+mn-ea"/>
        <a:cs typeface="+mn-cs"/>
      </a:defRPr>
    </a:lvl5pPr>
    <a:lvl6pPr marL="2286000" algn="l" defTabSz="914400" rtl="0" eaLnBrk="1" latinLnBrk="0" hangingPunct="1">
      <a:defRPr sz="1900" kern="1200">
        <a:solidFill>
          <a:schemeClr val="tx1"/>
        </a:solidFill>
        <a:latin typeface="+mn-lt"/>
        <a:ea typeface="+mn-ea"/>
        <a:cs typeface="+mn-cs"/>
      </a:defRPr>
    </a:lvl6pPr>
    <a:lvl7pPr marL="2743200" algn="l" defTabSz="914400" rtl="0" eaLnBrk="1" latinLnBrk="0" hangingPunct="1">
      <a:defRPr sz="1900" kern="1200">
        <a:solidFill>
          <a:schemeClr val="tx1"/>
        </a:solidFill>
        <a:latin typeface="+mn-lt"/>
        <a:ea typeface="+mn-ea"/>
        <a:cs typeface="+mn-cs"/>
      </a:defRPr>
    </a:lvl7pPr>
    <a:lvl8pPr marL="3199765" algn="l" defTabSz="914400" rtl="0" eaLnBrk="1" latinLnBrk="0" hangingPunct="1">
      <a:defRPr sz="1900" kern="1200">
        <a:solidFill>
          <a:schemeClr val="tx1"/>
        </a:solidFill>
        <a:latin typeface="+mn-lt"/>
        <a:ea typeface="+mn-ea"/>
        <a:cs typeface="+mn-cs"/>
      </a:defRPr>
    </a:lvl8pPr>
    <a:lvl9pPr marL="3656965" algn="l" defTabSz="914400"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userDrawn="1">
          <p15:clr>
            <a:srgbClr val="A4A3A4"/>
          </p15:clr>
        </p15:guide>
        <p15:guide id="2" pos="460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074" autoAdjust="0"/>
    <p:restoredTop sz="98566" autoAdjust="0"/>
  </p:normalViewPr>
  <p:slideViewPr>
    <p:cSldViewPr snapToGrid="0" snapToObjects="1">
      <p:cViewPr>
        <p:scale>
          <a:sx n="60" d="100"/>
          <a:sy n="60" d="100"/>
        </p:scale>
        <p:origin x="-630" y="-84"/>
      </p:cViewPr>
      <p:guideLst>
        <p:guide orient="horz" pos="2592"/>
        <p:guide pos="4608"/>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8" Type="http://schemas.openxmlformats.org/officeDocument/2006/relationships/font" Target="fonts/font31.fntdata"/><Relationship Id="rId77" Type="http://schemas.openxmlformats.org/officeDocument/2006/relationships/font" Target="fonts/font30.fntdata"/><Relationship Id="rId76" Type="http://schemas.openxmlformats.org/officeDocument/2006/relationships/font" Target="fonts/font29.fntdata"/><Relationship Id="rId75" Type="http://schemas.openxmlformats.org/officeDocument/2006/relationships/font" Target="fonts/font28.fntdata"/><Relationship Id="rId74" Type="http://schemas.openxmlformats.org/officeDocument/2006/relationships/font" Target="fonts/font27.fntdata"/><Relationship Id="rId73" Type="http://schemas.openxmlformats.org/officeDocument/2006/relationships/font" Target="fonts/font26.fntdata"/><Relationship Id="rId72" Type="http://schemas.openxmlformats.org/officeDocument/2006/relationships/font" Target="fonts/font25.fntdata"/><Relationship Id="rId71" Type="http://schemas.openxmlformats.org/officeDocument/2006/relationships/font" Target="fonts/font24.fntdata"/><Relationship Id="rId70" Type="http://schemas.openxmlformats.org/officeDocument/2006/relationships/font" Target="fonts/font23.fntdata"/><Relationship Id="rId7" Type="http://schemas.openxmlformats.org/officeDocument/2006/relationships/slide" Target="slides/slide4.xml"/><Relationship Id="rId69" Type="http://schemas.openxmlformats.org/officeDocument/2006/relationships/font" Target="fonts/font22.fntdata"/><Relationship Id="rId68" Type="http://schemas.openxmlformats.org/officeDocument/2006/relationships/font" Target="fonts/font21.fntdata"/><Relationship Id="rId67" Type="http://schemas.openxmlformats.org/officeDocument/2006/relationships/font" Target="fonts/font20.fntdata"/><Relationship Id="rId66" Type="http://schemas.openxmlformats.org/officeDocument/2006/relationships/font" Target="fonts/font19.fntdata"/><Relationship Id="rId65" Type="http://schemas.openxmlformats.org/officeDocument/2006/relationships/font" Target="fonts/font18.fntdata"/><Relationship Id="rId64" Type="http://schemas.openxmlformats.org/officeDocument/2006/relationships/font" Target="fonts/font17.fntdata"/><Relationship Id="rId63" Type="http://schemas.openxmlformats.org/officeDocument/2006/relationships/font" Target="fonts/font16.fntdata"/><Relationship Id="rId62" Type="http://schemas.openxmlformats.org/officeDocument/2006/relationships/font" Target="fonts/font15.fntdata"/><Relationship Id="rId61" Type="http://schemas.openxmlformats.org/officeDocument/2006/relationships/font" Target="fonts/font14.fntdata"/><Relationship Id="rId60" Type="http://schemas.openxmlformats.org/officeDocument/2006/relationships/font" Target="fonts/font13.fntdata"/><Relationship Id="rId6" Type="http://schemas.openxmlformats.org/officeDocument/2006/relationships/slide" Target="slides/slide3.xml"/><Relationship Id="rId59" Type="http://schemas.openxmlformats.org/officeDocument/2006/relationships/font" Target="fonts/font12.fntdata"/><Relationship Id="rId58" Type="http://schemas.openxmlformats.org/officeDocument/2006/relationships/font" Target="fonts/font11.fntdata"/><Relationship Id="rId57" Type="http://schemas.openxmlformats.org/officeDocument/2006/relationships/font" Target="fonts/font10.fntdata"/><Relationship Id="rId56" Type="http://schemas.openxmlformats.org/officeDocument/2006/relationships/font" Target="fonts/font9.fntdata"/><Relationship Id="rId55" Type="http://schemas.openxmlformats.org/officeDocument/2006/relationships/font" Target="fonts/font8.fntdata"/><Relationship Id="rId54" Type="http://schemas.openxmlformats.org/officeDocument/2006/relationships/font" Target="fonts/font7.fntdata"/><Relationship Id="rId53" Type="http://schemas.openxmlformats.org/officeDocument/2006/relationships/font" Target="fonts/font6.fntdata"/><Relationship Id="rId52" Type="http://schemas.openxmlformats.org/officeDocument/2006/relationships/font" Target="fonts/font5.fntdata"/><Relationship Id="rId51" Type="http://schemas.openxmlformats.org/officeDocument/2006/relationships/font" Target="fonts/font4.fntdata"/><Relationship Id="rId50" Type="http://schemas.openxmlformats.org/officeDocument/2006/relationships/font" Target="fonts/font3.fntdata"/><Relationship Id="rId5" Type="http://schemas.openxmlformats.org/officeDocument/2006/relationships/slide" Target="slides/slide2.xml"/><Relationship Id="rId49" Type="http://schemas.openxmlformats.org/officeDocument/2006/relationships/font" Target="fonts/font2.fntdata"/><Relationship Id="rId48" Type="http://schemas.openxmlformats.org/officeDocument/2006/relationships/font" Target="fonts/font1.fntdata"/><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E9B97320-90F7-417D-87BA-FAD37C3698CC}" type="datetimeFigureOut">
              <a:rPr/>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7F3667C7-D5CC-4335-B927-3E6B3C3832E6}" type="slidenum">
              <a:rPr/>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100" kern="1200">
        <a:solidFill>
          <a:schemeClr val="tx1"/>
        </a:solidFill>
        <a:latin typeface="+mn-lt"/>
        <a:ea typeface="+mn-ea"/>
        <a:cs typeface="+mn-cs"/>
      </a:defRPr>
    </a:lvl2pPr>
    <a:lvl3pPr marL="914400" algn="l" defTabSz="914400" rtl="0" eaLnBrk="1" latinLnBrk="0" hangingPunct="1">
      <a:defRPr sz="1100" kern="1200">
        <a:solidFill>
          <a:schemeClr val="tx1"/>
        </a:solidFill>
        <a:latin typeface="+mn-lt"/>
        <a:ea typeface="+mn-ea"/>
        <a:cs typeface="+mn-cs"/>
      </a:defRPr>
    </a:lvl3pPr>
    <a:lvl4pPr marL="1371600" algn="l" defTabSz="914400" rtl="0" eaLnBrk="1" latinLnBrk="0" hangingPunct="1">
      <a:defRPr sz="1100" kern="1200">
        <a:solidFill>
          <a:schemeClr val="tx1"/>
        </a:solidFill>
        <a:latin typeface="+mn-lt"/>
        <a:ea typeface="+mn-ea"/>
        <a:cs typeface="+mn-cs"/>
      </a:defRPr>
    </a:lvl4pPr>
    <a:lvl5pPr marL="1828800" algn="l" defTabSz="914400" rtl="0" eaLnBrk="1" latinLnBrk="0" hangingPunct="1">
      <a:defRPr sz="1100" kern="1200">
        <a:solidFill>
          <a:schemeClr val="tx1"/>
        </a:solidFill>
        <a:latin typeface="+mn-lt"/>
        <a:ea typeface="+mn-ea"/>
        <a:cs typeface="+mn-cs"/>
      </a:defRPr>
    </a:lvl5pPr>
    <a:lvl6pPr marL="2286000" algn="l" defTabSz="914400" rtl="0" eaLnBrk="1" latinLnBrk="0" hangingPunct="1">
      <a:defRPr sz="1100" kern="1200">
        <a:solidFill>
          <a:schemeClr val="tx1"/>
        </a:solidFill>
        <a:latin typeface="+mn-lt"/>
        <a:ea typeface="+mn-ea"/>
        <a:cs typeface="+mn-cs"/>
      </a:defRPr>
    </a:lvl6pPr>
    <a:lvl7pPr marL="2743200" algn="l" defTabSz="914400" rtl="0" eaLnBrk="1" latinLnBrk="0" hangingPunct="1">
      <a:defRPr sz="1100" kern="1200">
        <a:solidFill>
          <a:schemeClr val="tx1"/>
        </a:solidFill>
        <a:latin typeface="+mn-lt"/>
        <a:ea typeface="+mn-ea"/>
        <a:cs typeface="+mn-cs"/>
      </a:defRPr>
    </a:lvl7pPr>
    <a:lvl8pPr marL="3199765" algn="l" defTabSz="914400" rtl="0" eaLnBrk="1" latinLnBrk="0" hangingPunct="1">
      <a:defRPr sz="1100" kern="1200">
        <a:solidFill>
          <a:schemeClr val="tx1"/>
        </a:solidFill>
        <a:latin typeface="+mn-lt"/>
        <a:ea typeface="+mn-ea"/>
        <a:cs typeface="+mn-cs"/>
      </a:defRPr>
    </a:lvl8pPr>
    <a:lvl9pPr marL="3656965" algn="l" defTabSz="914400"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14630400" cy="82296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p>
            <a:pPr algn="ctr" eaLnBrk="1" latinLnBrk="0" hangingPunct="1"/>
            <a:endParaRPr kumimoji="0" lang="en-US"/>
          </a:p>
        </p:txBody>
      </p:sp>
      <p:sp useBgFill="1">
        <p:nvSpPr>
          <p:cNvPr id="13" name="Rounded Rectangle 12"/>
          <p:cNvSpPr/>
          <p:nvPr/>
        </p:nvSpPr>
        <p:spPr>
          <a:xfrm>
            <a:off x="104501" y="83707"/>
            <a:ext cx="14421395" cy="803064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9" name="Subtitle 8"/>
          <p:cNvSpPr>
            <a:spLocks noGrp="1"/>
          </p:cNvSpPr>
          <p:nvPr>
            <p:ph type="subTitle" idx="1"/>
          </p:nvPr>
        </p:nvSpPr>
        <p:spPr>
          <a:xfrm>
            <a:off x="2072640" y="3840480"/>
            <a:ext cx="10241280" cy="1920240"/>
          </a:xfrm>
        </p:spPr>
        <p:txBody>
          <a:bodyPr/>
          <a:lstStyle>
            <a:lvl1pPr marL="0" indent="0" algn="ctr">
              <a:buNone/>
              <a:defRPr sz="3700">
                <a:solidFill>
                  <a:schemeClr val="tx2"/>
                </a:solidFill>
              </a:defRPr>
            </a:lvl1pPr>
            <a:lvl2pPr marL="653415" indent="0" algn="ctr">
              <a:buNone/>
            </a:lvl2pPr>
            <a:lvl3pPr marL="1306195" indent="0" algn="ctr">
              <a:buNone/>
            </a:lvl3pPr>
            <a:lvl4pPr marL="1959610" indent="0" algn="ctr">
              <a:buNone/>
            </a:lvl4pPr>
            <a:lvl5pPr marL="2612390" indent="0" algn="ctr">
              <a:buNone/>
            </a:lvl5pPr>
            <a:lvl6pPr marL="3265805" indent="0" algn="ctr">
              <a:buNone/>
            </a:lvl6pPr>
            <a:lvl7pPr marL="3918585" indent="0" algn="ctr">
              <a:buNone/>
            </a:lvl7pPr>
            <a:lvl8pPr marL="4572000" indent="0" algn="ctr">
              <a:buNone/>
            </a:lvl8pPr>
            <a:lvl9pPr marL="522478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C46DADB9-042A-4715-996F-AA6760682019}" type="datetimeFigureOut">
              <a:rPr lang="en-US" smtClean="0"/>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2000">
                <a:solidFill>
                  <a:srgbClr val="FFFFFF"/>
                </a:solidFill>
              </a:defRPr>
            </a:lvl1pPr>
          </a:lstStyle>
          <a:p>
            <a:fld id="{FE45D13C-9E3D-4A78-B9F7-A55D921C2255}" type="slidenum">
              <a:rPr lang="en-US" smtClean="0"/>
            </a:fld>
            <a:endParaRPr lang="en-US"/>
          </a:p>
        </p:txBody>
      </p:sp>
      <p:sp>
        <p:nvSpPr>
          <p:cNvPr id="7" name="Rectangle 6"/>
          <p:cNvSpPr/>
          <p:nvPr/>
        </p:nvSpPr>
        <p:spPr>
          <a:xfrm>
            <a:off x="100691" y="1739164"/>
            <a:ext cx="14434459" cy="183281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10" name="Rectangle 9"/>
          <p:cNvSpPr/>
          <p:nvPr/>
        </p:nvSpPr>
        <p:spPr>
          <a:xfrm>
            <a:off x="100691" y="1676064"/>
            <a:ext cx="14434459" cy="144696"/>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11" name="Rectangle 10"/>
          <p:cNvSpPr/>
          <p:nvPr/>
        </p:nvSpPr>
        <p:spPr>
          <a:xfrm>
            <a:off x="100691" y="3571979"/>
            <a:ext cx="14434459" cy="132638"/>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8" name="Title 7"/>
          <p:cNvSpPr>
            <a:spLocks noGrp="1"/>
          </p:cNvSpPr>
          <p:nvPr>
            <p:ph type="ctrTitle"/>
          </p:nvPr>
        </p:nvSpPr>
        <p:spPr>
          <a:xfrm>
            <a:off x="731520" y="1807117"/>
            <a:ext cx="13167360" cy="1764030"/>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46DADB9-042A-4715-996F-AA676068201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5D13C-9E3D-4A78-B9F7-A55D921C2255}"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70"/>
            <a:ext cx="3218688" cy="7021830"/>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463040" y="329569"/>
            <a:ext cx="8900160" cy="7021830"/>
          </a:xfrm>
        </p:spPr>
        <p:txBody>
          <a:bodyPr vert="eaVert"/>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C46DADB9-042A-4715-996F-AA676068201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5D13C-9E3D-4A78-B9F7-A55D921C2255}" type="slidenum">
              <a:rPr lang="en-US" smtClean="0"/>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spTree>
      <p:nvGrpSpPr>
        <p:cNvPr id="1" name=""/>
        <p:cNvGrpSpPr/>
        <p:nvPr/>
      </p:nvGrpSpPr>
      <p:grpSpPr>
        <a:xfrm>
          <a:off x="0" y="0"/>
          <a:ext cx="0" cy="0"/>
          <a:chOff x="0" y="0"/>
          <a:chExt cx="0" cy="0"/>
        </a:xfrm>
      </p:grpSpPr>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11 master">
    <p:spTree>
      <p:nvGrpSpPr>
        <p:cNvPr id="1" name=""/>
        <p:cNvGrpSpPr/>
        <p:nvPr/>
      </p:nvGrpSpPr>
      <p:grpSpPr>
        <a:xfrm>
          <a:off x="0" y="0"/>
          <a:ext cx="0" cy="0"/>
          <a:chOff x="0" y="0"/>
          <a:chExt cx="0" cy="0"/>
        </a:xfrm>
      </p:grpSpPr>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2 master">
    <p:spTree>
      <p:nvGrpSpPr>
        <p:cNvPr id="1" name=""/>
        <p:cNvGrpSpPr/>
        <p:nvPr/>
      </p:nvGrpSpPr>
      <p:grpSpPr>
        <a:xfrm>
          <a:off x="0" y="0"/>
          <a:ext cx="0" cy="0"/>
          <a:chOff x="0" y="0"/>
          <a:chExt cx="0" cy="0"/>
        </a:xfrm>
      </p:grpSpPr>
    </p:spTree>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13 master">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C46DADB9-042A-4715-996F-AA676068201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5D13C-9E3D-4A78-B9F7-A55D921C2255}" type="slidenum">
              <a:rPr lang="en-US" smtClean="0"/>
            </a:fld>
            <a:endParaRPr lang="en-US"/>
          </a:p>
        </p:txBody>
      </p:sp>
      <p:sp>
        <p:nvSpPr>
          <p:cNvPr id="8" name="Content Placeholder 7"/>
          <p:cNvSpPr>
            <a:spLocks noGrp="1"/>
          </p:cNvSpPr>
          <p:nvPr>
            <p:ph sz="quarter" idx="1"/>
          </p:nvPr>
        </p:nvSpPr>
        <p:spPr>
          <a:xfrm>
            <a:off x="1463040" y="1737360"/>
            <a:ext cx="12435840" cy="5486400"/>
          </a:xfrm>
        </p:spPr>
        <p:txBody>
          <a:bodyPr vert="horz"/>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14 master">
    <p:spTree>
      <p:nvGrpSpPr>
        <p:cNvPr id="1" name=""/>
        <p:cNvGrpSpPr/>
        <p:nvPr/>
      </p:nvGrpSpPr>
      <p:grpSpPr>
        <a:xfrm>
          <a:off x="0" y="0"/>
          <a:ext cx="0" cy="0"/>
          <a:chOff x="0" y="0"/>
          <a:chExt cx="0" cy="0"/>
        </a:xfrm>
      </p:grpSpPr>
    </p:spTree>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5 master">
    <p:spTree>
      <p:nvGrpSpPr>
        <p:cNvPr id="1" name=""/>
        <p:cNvGrpSpPr/>
        <p:nvPr/>
      </p:nvGrpSpPr>
      <p:grpSpPr>
        <a:xfrm>
          <a:off x="0" y="0"/>
          <a:ext cx="0" cy="0"/>
          <a:chOff x="0" y="0"/>
          <a:chExt cx="0" cy="0"/>
        </a:xfrm>
      </p:grpSpPr>
    </p:spTree>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17 master">
    <p:spTree>
      <p:nvGrpSpPr>
        <p:cNvPr id="1" name=""/>
        <p:cNvGrpSpPr/>
        <p:nvPr/>
      </p:nvGrpSpPr>
      <p:grpSpPr>
        <a:xfrm>
          <a:off x="0" y="0"/>
          <a:ext cx="0" cy="0"/>
          <a:chOff x="0" y="0"/>
          <a:chExt cx="0" cy="0"/>
        </a:xfrm>
      </p:grpSpPr>
    </p:spTree>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18 master">
    <p:spTree>
      <p:nvGrpSpPr>
        <p:cNvPr id="1" name=""/>
        <p:cNvGrpSpPr/>
        <p:nvPr/>
      </p:nvGrpSpPr>
      <p:grpSpPr>
        <a:xfrm>
          <a:off x="0" y="0"/>
          <a:ext cx="0" cy="0"/>
          <a:chOff x="0" y="0"/>
          <a:chExt cx="0" cy="0"/>
        </a:xfrm>
      </p:grpSpPr>
    </p:spTree>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19 master">
    <p:spTree>
      <p:nvGrpSpPr>
        <p:cNvPr id="1" name=""/>
        <p:cNvGrpSpPr/>
        <p:nvPr/>
      </p:nvGrpSpPr>
      <p:grpSpPr>
        <a:xfrm>
          <a:off x="0" y="0"/>
          <a:ext cx="0" cy="0"/>
          <a:chOff x="0" y="0"/>
          <a:chExt cx="0" cy="0"/>
        </a:xfrm>
      </p:grpSpPr>
    </p:spTree>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20 master">
    <p:spTree>
      <p:nvGrpSpPr>
        <p:cNvPr id="1" name=""/>
        <p:cNvGrpSpPr/>
        <p:nvPr/>
      </p:nvGrpSpPr>
      <p:grpSpPr>
        <a:xfrm>
          <a:off x="0" y="0"/>
          <a:ext cx="0" cy="0"/>
          <a:chOff x="0" y="0"/>
          <a:chExt cx="0" cy="0"/>
        </a:xfrm>
      </p:grpSpPr>
    </p:spTree>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21 master">
    <p:spTree>
      <p:nvGrpSpPr>
        <p:cNvPr id="1" name=""/>
        <p:cNvGrpSpPr/>
        <p:nvPr/>
      </p:nvGrpSpPr>
      <p:grpSpPr>
        <a:xfrm>
          <a:off x="0" y="0"/>
          <a:ext cx="0" cy="0"/>
          <a:chOff x="0" y="0"/>
          <a:chExt cx="0" cy="0"/>
        </a:xfrm>
      </p:grpSpPr>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22 master">
    <p:spTree>
      <p:nvGrpSpPr>
        <p:cNvPr id="1" name=""/>
        <p:cNvGrpSpPr/>
        <p:nvPr/>
      </p:nvGrpSpPr>
      <p:grpSpPr>
        <a:xfrm>
          <a:off x="0" y="0"/>
          <a:ext cx="0" cy="0"/>
          <a:chOff x="0" y="0"/>
          <a:chExt cx="0" cy="0"/>
        </a:xfrm>
      </p:grpSpPr>
    </p:spTree>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Slide 23 master">
    <p:spTree>
      <p:nvGrpSpPr>
        <p:cNvPr id="1" name=""/>
        <p:cNvGrpSpPr/>
        <p:nvPr/>
      </p:nvGrpSpPr>
      <p:grpSpPr>
        <a:xfrm>
          <a:off x="0" y="0"/>
          <a:ext cx="0" cy="0"/>
          <a:chOff x="0" y="0"/>
          <a:chExt cx="0" cy="0"/>
        </a:xfrm>
      </p:grpSpPr>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Slide 24 master">
    <p:spTree>
      <p:nvGrpSpPr>
        <p:cNvPr id="1" name=""/>
        <p:cNvGrpSpPr/>
        <p:nvPr/>
      </p:nvGrpSpPr>
      <p:grpSpPr>
        <a:xfrm>
          <a:off x="0" y="0"/>
          <a:ext cx="0" cy="0"/>
          <a:chOff x="0" y="0"/>
          <a:chExt cx="0" cy="0"/>
        </a:xfrm>
      </p:grpSpPr>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14630400" cy="82296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p>
            <a:pPr algn="ctr" eaLnBrk="1" latinLnBrk="0" hangingPunct="1"/>
            <a:endParaRPr kumimoji="0" lang="en-US"/>
          </a:p>
        </p:txBody>
      </p:sp>
      <p:sp useBgFill="1">
        <p:nvSpPr>
          <p:cNvPr id="10" name="Rounded Rectangle 9"/>
          <p:cNvSpPr/>
          <p:nvPr/>
        </p:nvSpPr>
        <p:spPr>
          <a:xfrm>
            <a:off x="104501" y="83707"/>
            <a:ext cx="14421395" cy="803064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2" name="Title 1"/>
          <p:cNvSpPr>
            <a:spLocks noGrp="1"/>
          </p:cNvSpPr>
          <p:nvPr>
            <p:ph type="title"/>
          </p:nvPr>
        </p:nvSpPr>
        <p:spPr>
          <a:xfrm>
            <a:off x="1155701" y="1143001"/>
            <a:ext cx="12435840" cy="1634490"/>
          </a:xfrm>
        </p:spPr>
        <p:txBody>
          <a:bodyPr anchor="b" anchorCtr="0"/>
          <a:lstStyle>
            <a:lvl1pPr algn="l">
              <a:buNone/>
              <a:defRPr sz="57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155701" y="3057526"/>
            <a:ext cx="12435840" cy="1605914"/>
          </a:xfrm>
        </p:spPr>
        <p:txBody>
          <a:bodyPr anchor="t" anchorCtr="0"/>
          <a:lstStyle>
            <a:lvl1pPr marL="0" indent="0">
              <a:buNone/>
              <a:defRPr sz="3400">
                <a:solidFill>
                  <a:schemeClr val="tx1">
                    <a:tint val="75000"/>
                  </a:schemeClr>
                </a:solidFill>
              </a:defRPr>
            </a:lvl1pPr>
            <a:lvl2pPr>
              <a:buNone/>
              <a:defRPr sz="2600">
                <a:solidFill>
                  <a:schemeClr val="tx1">
                    <a:tint val="75000"/>
                  </a:schemeClr>
                </a:solidFill>
              </a:defRPr>
            </a:lvl2pPr>
            <a:lvl3pPr>
              <a:buNone/>
              <a:defRPr sz="2300">
                <a:solidFill>
                  <a:schemeClr val="tx1">
                    <a:tint val="75000"/>
                  </a:schemeClr>
                </a:solidFill>
              </a:defRPr>
            </a:lvl3pPr>
            <a:lvl4pPr>
              <a:buNone/>
              <a:defRPr sz="2000">
                <a:solidFill>
                  <a:schemeClr val="tx1">
                    <a:tint val="75000"/>
                  </a:schemeClr>
                </a:solidFill>
              </a:defRPr>
            </a:lvl4pPr>
            <a:lvl5pPr>
              <a:buNone/>
              <a:defRPr sz="2000">
                <a:solidFill>
                  <a:schemeClr val="tx1">
                    <a:tint val="75000"/>
                  </a:schemeClr>
                </a:solidFill>
              </a:defRPr>
            </a:lvl5pPr>
          </a:lstStyle>
          <a:p>
            <a:pPr lvl="0" eaLnBrk="1" latinLnBrk="0" hangingPunct="1"/>
            <a:r>
              <a:rPr kumimoji="0" lang="en-US" smtClean="0"/>
              <a:t>Click to edit Master text styles</a:t>
            </a:r>
            <a:endParaRPr kumimoji="0" lang="en-US" smtClean="0"/>
          </a:p>
        </p:txBody>
      </p:sp>
      <p:sp>
        <p:nvSpPr>
          <p:cNvPr id="4" name="Date Placeholder 3"/>
          <p:cNvSpPr>
            <a:spLocks noGrp="1"/>
          </p:cNvSpPr>
          <p:nvPr>
            <p:ph type="dt" sz="half" idx="10"/>
          </p:nvPr>
        </p:nvSpPr>
        <p:spPr/>
        <p:txBody>
          <a:bodyPr/>
          <a:lstStyle/>
          <a:p>
            <a:fld id="{C46DADB9-042A-4715-996F-AA6760682019}" type="datetimeFigureOut">
              <a:rPr lang="en-US" smtClean="0"/>
            </a:fld>
            <a:endParaRPr lang="en-US"/>
          </a:p>
        </p:txBody>
      </p:sp>
      <p:sp>
        <p:nvSpPr>
          <p:cNvPr id="5" name="Footer Placeholder 4"/>
          <p:cNvSpPr>
            <a:spLocks noGrp="1"/>
          </p:cNvSpPr>
          <p:nvPr>
            <p:ph type="ftr" sz="quarter" idx="11"/>
          </p:nvPr>
        </p:nvSpPr>
        <p:spPr>
          <a:xfrm>
            <a:off x="1280160" y="7406640"/>
            <a:ext cx="6400800" cy="548640"/>
          </a:xfrm>
        </p:spPr>
        <p:txBody>
          <a:bodyPr/>
          <a:lstStyle/>
          <a:p>
            <a:endParaRPr lang="en-US"/>
          </a:p>
        </p:txBody>
      </p:sp>
      <p:sp>
        <p:nvSpPr>
          <p:cNvPr id="7" name="Rectangle 6"/>
          <p:cNvSpPr/>
          <p:nvPr/>
        </p:nvSpPr>
        <p:spPr>
          <a:xfrm flipV="1">
            <a:off x="111060" y="2852196"/>
            <a:ext cx="14421624" cy="109728"/>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8" name="Rectangle 7"/>
          <p:cNvSpPr/>
          <p:nvPr/>
        </p:nvSpPr>
        <p:spPr>
          <a:xfrm>
            <a:off x="110634" y="2809771"/>
            <a:ext cx="14422050" cy="5486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9" name="Rectangle 8"/>
          <p:cNvSpPr/>
          <p:nvPr/>
        </p:nvSpPr>
        <p:spPr>
          <a:xfrm>
            <a:off x="109290" y="2962656"/>
            <a:ext cx="14423394" cy="54864"/>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6" name="Slide Number Placeholder 5"/>
          <p:cNvSpPr>
            <a:spLocks noGrp="1"/>
          </p:cNvSpPr>
          <p:nvPr>
            <p:ph type="sldNum" sz="quarter" idx="12"/>
          </p:nvPr>
        </p:nvSpPr>
        <p:spPr>
          <a:xfrm>
            <a:off x="234086" y="7450531"/>
            <a:ext cx="731520" cy="548640"/>
          </a:xfrm>
        </p:spPr>
        <p:txBody>
          <a:bodyPr/>
          <a:lstStyle/>
          <a:p>
            <a:fld id="{FE45D13C-9E3D-4A78-B9F7-A55D921C2255}"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Slide 25 master">
    <p:spTree>
      <p:nvGrpSpPr>
        <p:cNvPr id="1" name=""/>
        <p:cNvGrpSpPr/>
        <p:nvPr/>
      </p:nvGrpSpPr>
      <p:grpSpPr>
        <a:xfrm>
          <a:off x="0" y="0"/>
          <a:ext cx="0" cy="0"/>
          <a:chOff x="0" y="0"/>
          <a:chExt cx="0" cy="0"/>
        </a:xfrm>
      </p:grpSpPr>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Slide 26 master">
    <p:spTree>
      <p:nvGrpSpPr>
        <p:cNvPr id="1" name=""/>
        <p:cNvGrpSpPr/>
        <p:nvPr/>
      </p:nvGrpSpPr>
      <p:grpSpPr>
        <a:xfrm>
          <a:off x="0" y="0"/>
          <a:ext cx="0" cy="0"/>
          <a:chOff x="0" y="0"/>
          <a:chExt cx="0" cy="0"/>
        </a:xfrm>
      </p:grpSpPr>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Slide 27 master">
    <p:spTree>
      <p:nvGrpSpPr>
        <p:cNvPr id="1" name=""/>
        <p:cNvGrpSpPr/>
        <p:nvPr/>
      </p:nvGrpSpPr>
      <p:grpSpPr>
        <a:xfrm>
          <a:off x="0" y="0"/>
          <a:ext cx="0" cy="0"/>
          <a:chOff x="0" y="0"/>
          <a:chExt cx="0" cy="0"/>
        </a:xfrm>
      </p:grpSpPr>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Slide 28 master">
    <p:spTree>
      <p:nvGrpSpPr>
        <p:cNvPr id="1" name=""/>
        <p:cNvGrpSpPr/>
        <p:nvPr/>
      </p:nvGrpSpPr>
      <p:grpSpPr>
        <a:xfrm>
          <a:off x="0" y="0"/>
          <a:ext cx="0" cy="0"/>
          <a:chOff x="0" y="0"/>
          <a:chExt cx="0" cy="0"/>
        </a:xfrm>
      </p:grpSpPr>
    </p:spTree>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Slide 29 master">
    <p:spTree>
      <p:nvGrpSpPr>
        <p:cNvPr id="1" name=""/>
        <p:cNvGrpSpPr/>
        <p:nvPr/>
      </p:nvGrpSpPr>
      <p:grpSpPr>
        <a:xfrm>
          <a:off x="0" y="0"/>
          <a:ext cx="0" cy="0"/>
          <a:chOff x="0" y="0"/>
          <a:chExt cx="0" cy="0"/>
        </a:xfrm>
      </p:grpSpPr>
    </p:spTree>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Slide 31 master">
    <p:spTree>
      <p:nvGrpSpPr>
        <p:cNvPr id="1" name=""/>
        <p:cNvGrpSpPr/>
        <p:nvPr/>
      </p:nvGrpSpPr>
      <p:grpSpPr>
        <a:xfrm>
          <a:off x="0" y="0"/>
          <a:ext cx="0" cy="0"/>
          <a:chOff x="0" y="0"/>
          <a:chExt cx="0" cy="0"/>
        </a:xfrm>
      </p:grpSpPr>
    </p:spTree>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Slide 30 master">
    <p:spTree>
      <p:nvGrpSpPr>
        <p:cNvPr id="1" name=""/>
        <p:cNvGrpSpPr/>
        <p:nvPr/>
      </p:nvGrpSpPr>
      <p:grpSpPr>
        <a:xfrm>
          <a:off x="0" y="0"/>
          <a:ext cx="0" cy="0"/>
          <a:chOff x="0" y="0"/>
          <a:chExt cx="0" cy="0"/>
        </a:xfrm>
      </p:grpSpPr>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C46DADB9-042A-4715-996F-AA676068201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45D13C-9E3D-4A78-B9F7-A55D921C2255}" type="slidenum">
              <a:rPr lang="en-US" smtClean="0"/>
            </a:fld>
            <a:endParaRPr lang="en-US"/>
          </a:p>
        </p:txBody>
      </p:sp>
      <p:sp>
        <p:nvSpPr>
          <p:cNvPr id="9" name="Content Placeholder 8"/>
          <p:cNvSpPr>
            <a:spLocks noGrp="1"/>
          </p:cNvSpPr>
          <p:nvPr>
            <p:ph sz="quarter" idx="1"/>
          </p:nvPr>
        </p:nvSpPr>
        <p:spPr>
          <a:xfrm>
            <a:off x="1463040" y="1737360"/>
            <a:ext cx="5998464" cy="5486400"/>
          </a:xfrm>
        </p:spPr>
        <p:txBody>
          <a:bodyPr vert="horz"/>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7894320" y="1737360"/>
            <a:ext cx="5998464" cy="5486400"/>
          </a:xfrm>
        </p:spPr>
        <p:txBody>
          <a:bodyPr vert="horz"/>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63040" y="327660"/>
            <a:ext cx="12435840" cy="13716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463040" y="1737360"/>
            <a:ext cx="5974080" cy="914400"/>
          </a:xfrm>
          <a:noFill/>
          <a:ln w="12700" cap="sq" cmpd="sng" algn="ctr">
            <a:noFill/>
            <a:prstDash val="solid"/>
          </a:ln>
        </p:spPr>
        <p:txBody>
          <a:bodyPr lIns="130622" anchor="b" anchorCtr="0">
            <a:noAutofit/>
          </a:bodyPr>
          <a:lstStyle>
            <a:lvl1pPr marL="0" indent="0">
              <a:buNone/>
              <a:defRPr sz="3400" b="1">
                <a:solidFill>
                  <a:schemeClr val="accent1"/>
                </a:solidFill>
                <a:latin typeface="+mj-lt"/>
                <a:ea typeface="+mj-ea"/>
                <a:cs typeface="+mj-cs"/>
              </a:defRPr>
            </a:lvl1pPr>
            <a:lvl2pPr>
              <a:buNone/>
              <a:defRPr sz="2900" b="1"/>
            </a:lvl2pPr>
            <a:lvl3pPr>
              <a:buNone/>
              <a:defRPr sz="2600" b="1"/>
            </a:lvl3pPr>
            <a:lvl4pPr>
              <a:buNone/>
              <a:defRPr sz="2300" b="1"/>
            </a:lvl4pPr>
            <a:lvl5pPr>
              <a:buNone/>
              <a:defRPr sz="2300" b="1"/>
            </a:lvl5pPr>
          </a:lstStyle>
          <a:p>
            <a:pPr lvl="0" eaLnBrk="1" latinLnBrk="0" hangingPunct="1"/>
            <a:r>
              <a:rPr kumimoji="0" lang="en-US" smtClean="0"/>
              <a:t>Click to edit Master text styles</a:t>
            </a:r>
            <a:endParaRPr kumimoji="0" lang="en-US" smtClean="0"/>
          </a:p>
        </p:txBody>
      </p:sp>
      <p:sp>
        <p:nvSpPr>
          <p:cNvPr id="4" name="Text Placeholder 3"/>
          <p:cNvSpPr>
            <a:spLocks noGrp="1"/>
          </p:cNvSpPr>
          <p:nvPr>
            <p:ph type="body" sz="half" idx="3"/>
          </p:nvPr>
        </p:nvSpPr>
        <p:spPr>
          <a:xfrm>
            <a:off x="7924800" y="1737360"/>
            <a:ext cx="5974080" cy="914400"/>
          </a:xfrm>
          <a:noFill/>
          <a:ln w="12700" cap="sq" cmpd="sng" algn="ctr">
            <a:noFill/>
            <a:prstDash val="solid"/>
          </a:ln>
        </p:spPr>
        <p:txBody>
          <a:bodyPr lIns="130622" anchor="b" anchorCtr="0">
            <a:noAutofit/>
          </a:bodyPr>
          <a:lstStyle>
            <a:lvl1pPr marL="0" indent="0">
              <a:buNone/>
              <a:defRPr sz="3400" b="1">
                <a:solidFill>
                  <a:schemeClr val="accent1"/>
                </a:solidFill>
                <a:latin typeface="+mj-lt"/>
                <a:ea typeface="+mj-ea"/>
                <a:cs typeface="+mj-cs"/>
              </a:defRPr>
            </a:lvl1pPr>
            <a:lvl2pPr>
              <a:buNone/>
              <a:defRPr sz="2900" b="1"/>
            </a:lvl2pPr>
            <a:lvl3pPr>
              <a:buNone/>
              <a:defRPr sz="2600" b="1"/>
            </a:lvl3pPr>
            <a:lvl4pPr>
              <a:buNone/>
              <a:defRPr sz="2300" b="1"/>
            </a:lvl4pPr>
            <a:lvl5pPr>
              <a:buNone/>
              <a:defRPr sz="2300" b="1"/>
            </a:lvl5pPr>
          </a:lstStyle>
          <a:p>
            <a:pPr lvl="0" eaLnBrk="1" latinLnBrk="0" hangingPunct="1"/>
            <a:r>
              <a:rPr kumimoji="0" lang="en-US" smtClean="0"/>
              <a:t>Click to edit Master text styles</a:t>
            </a:r>
            <a:endParaRPr kumimoji="0" lang="en-US" smtClean="0"/>
          </a:p>
        </p:txBody>
      </p:sp>
      <p:sp>
        <p:nvSpPr>
          <p:cNvPr id="7" name="Date Placeholder 6"/>
          <p:cNvSpPr>
            <a:spLocks noGrp="1"/>
          </p:cNvSpPr>
          <p:nvPr>
            <p:ph type="dt" sz="half" idx="10"/>
          </p:nvPr>
        </p:nvSpPr>
        <p:spPr/>
        <p:txBody>
          <a:bodyPr/>
          <a:lstStyle/>
          <a:p>
            <a:fld id="{C46DADB9-042A-4715-996F-AA676068201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45D13C-9E3D-4A78-B9F7-A55D921C2255}" type="slidenum">
              <a:rPr lang="en-US" smtClean="0"/>
            </a:fld>
            <a:endParaRPr lang="en-US"/>
          </a:p>
        </p:txBody>
      </p:sp>
      <p:sp>
        <p:nvSpPr>
          <p:cNvPr id="11" name="Content Placeholder 10"/>
          <p:cNvSpPr>
            <a:spLocks noGrp="1"/>
          </p:cNvSpPr>
          <p:nvPr>
            <p:ph sz="half" idx="2"/>
          </p:nvPr>
        </p:nvSpPr>
        <p:spPr>
          <a:xfrm>
            <a:off x="1463040" y="2697480"/>
            <a:ext cx="5974080" cy="4663440"/>
          </a:xfrm>
        </p:spPr>
        <p:txBody>
          <a:bodyPr vert="horz"/>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7924800" y="2697480"/>
            <a:ext cx="5974080" cy="4663440"/>
          </a:xfrm>
        </p:spPr>
        <p:txBody>
          <a:bodyPr vert="horz"/>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C46DADB9-042A-4715-996F-AA676068201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45D13C-9E3D-4A78-B9F7-A55D921C2255}"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6DADB9-042A-4715-996F-AA676068201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45D13C-9E3D-4A78-B9F7-A55D921C2255}"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14630400" cy="82296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useBgFill="1">
        <p:nvSpPr>
          <p:cNvPr id="9" name="Rounded Rectangle 8"/>
          <p:cNvSpPr/>
          <p:nvPr/>
        </p:nvSpPr>
        <p:spPr>
          <a:xfrm>
            <a:off x="102413" y="83706"/>
            <a:ext cx="14421395" cy="803209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2" name="Title 1"/>
          <p:cNvSpPr>
            <a:spLocks noGrp="1"/>
          </p:cNvSpPr>
          <p:nvPr>
            <p:ph type="title"/>
          </p:nvPr>
        </p:nvSpPr>
        <p:spPr>
          <a:xfrm>
            <a:off x="1463040" y="327660"/>
            <a:ext cx="12435840" cy="1371600"/>
          </a:xfrm>
        </p:spPr>
        <p:txBody>
          <a:bodyPr anchor="b" anchorCtr="0"/>
          <a:lstStyle>
            <a:lvl1pPr algn="l">
              <a:buNone/>
              <a:defRPr sz="57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1463040" y="1920240"/>
            <a:ext cx="3048000" cy="5394960"/>
          </a:xfrm>
        </p:spPr>
        <p:txBody>
          <a:bodyPr/>
          <a:lstStyle>
            <a:lvl1pPr marL="0" indent="0">
              <a:buNone/>
              <a:defRPr sz="2600"/>
            </a:lvl1pPr>
            <a:lvl2pPr>
              <a:buNone/>
              <a:defRPr sz="1700"/>
            </a:lvl2pPr>
            <a:lvl3pPr>
              <a:buNone/>
              <a:defRPr sz="1400"/>
            </a:lvl3pPr>
            <a:lvl4pPr>
              <a:buNone/>
              <a:defRPr sz="1300"/>
            </a:lvl4pPr>
            <a:lvl5pPr>
              <a:buNone/>
              <a:defRPr sz="1300"/>
            </a:lvl5pPr>
          </a:lstStyle>
          <a:p>
            <a:pPr lvl="0" eaLnBrk="1" latinLnBrk="0" hangingPunct="1"/>
            <a:r>
              <a:rPr kumimoji="0" lang="en-US" smtClean="0"/>
              <a:t>Click to edit Master text styles</a:t>
            </a:r>
            <a:endParaRPr kumimoji="0" lang="en-US" smtClean="0"/>
          </a:p>
        </p:txBody>
      </p:sp>
      <p:sp>
        <p:nvSpPr>
          <p:cNvPr id="5" name="Date Placeholder 4"/>
          <p:cNvSpPr>
            <a:spLocks noGrp="1"/>
          </p:cNvSpPr>
          <p:nvPr>
            <p:ph type="dt" sz="half" idx="10"/>
          </p:nvPr>
        </p:nvSpPr>
        <p:spPr/>
        <p:txBody>
          <a:bodyPr/>
          <a:lstStyle/>
          <a:p>
            <a:fld id="{C46DADB9-042A-4715-996F-AA676068201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45D13C-9E3D-4A78-B9F7-A55D921C2255}" type="slidenum">
              <a:rPr lang="en-US" smtClean="0"/>
            </a:fld>
            <a:endParaRPr lang="en-US"/>
          </a:p>
        </p:txBody>
      </p:sp>
      <p:sp>
        <p:nvSpPr>
          <p:cNvPr id="11" name="Content Placeholder 10"/>
          <p:cNvSpPr>
            <a:spLocks noGrp="1"/>
          </p:cNvSpPr>
          <p:nvPr>
            <p:ph sz="quarter" idx="1"/>
          </p:nvPr>
        </p:nvSpPr>
        <p:spPr>
          <a:xfrm>
            <a:off x="4754880" y="1920240"/>
            <a:ext cx="9144000" cy="5394960"/>
          </a:xfrm>
        </p:spPr>
        <p:txBody>
          <a:bodyPr vert="horz"/>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63040" y="5880660"/>
            <a:ext cx="11704320" cy="626746"/>
          </a:xfrm>
        </p:spPr>
        <p:txBody>
          <a:bodyPr anchor="ctr">
            <a:noAutofit/>
          </a:bodyPr>
          <a:lstStyle>
            <a:lvl1pPr algn="l">
              <a:buNone/>
              <a:defRPr sz="40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1463040" y="6534990"/>
            <a:ext cx="11704320" cy="822960"/>
          </a:xfrm>
        </p:spPr>
        <p:txBody>
          <a:bodyPr/>
          <a:lstStyle>
            <a:lvl1pPr marL="0" indent="0">
              <a:buFontTx/>
              <a:buNone/>
              <a:defRPr sz="2300"/>
            </a:lvl1pPr>
            <a:lvl2pPr>
              <a:defRPr sz="1700"/>
            </a:lvl2pPr>
            <a:lvl3pPr>
              <a:defRPr sz="1400"/>
            </a:lvl3pPr>
            <a:lvl4pPr>
              <a:defRPr sz="1300"/>
            </a:lvl4pPr>
            <a:lvl5pPr>
              <a:defRPr sz="1300"/>
            </a:lvl5pPr>
          </a:lstStyle>
          <a:p>
            <a:pPr lvl="0" eaLnBrk="1" latinLnBrk="0" hangingPunct="1"/>
            <a:r>
              <a:rPr kumimoji="0" lang="en-US" smtClean="0"/>
              <a:t>Click to edit Master text styles</a:t>
            </a:r>
            <a:endParaRPr kumimoji="0" lang="en-US" smtClean="0"/>
          </a:p>
        </p:txBody>
      </p:sp>
      <p:sp>
        <p:nvSpPr>
          <p:cNvPr id="5" name="Date Placeholder 4"/>
          <p:cNvSpPr>
            <a:spLocks noGrp="1"/>
          </p:cNvSpPr>
          <p:nvPr>
            <p:ph type="dt" sz="half" idx="10"/>
          </p:nvPr>
        </p:nvSpPr>
        <p:spPr/>
        <p:txBody>
          <a:bodyPr/>
          <a:lstStyle/>
          <a:p>
            <a:fld id="{C46DADB9-042A-4715-996F-AA6760682019}" type="datetimeFigureOut">
              <a:rPr lang="en-US" smtClean="0"/>
            </a:fld>
            <a:endParaRPr lang="en-US"/>
          </a:p>
        </p:txBody>
      </p:sp>
      <p:sp>
        <p:nvSpPr>
          <p:cNvPr id="6" name="Footer Placeholder 5"/>
          <p:cNvSpPr>
            <a:spLocks noGrp="1"/>
          </p:cNvSpPr>
          <p:nvPr>
            <p:ph type="ftr" sz="quarter" idx="11"/>
          </p:nvPr>
        </p:nvSpPr>
        <p:spPr>
          <a:xfrm>
            <a:off x="1463040" y="7406640"/>
            <a:ext cx="6217920" cy="548640"/>
          </a:xfrm>
        </p:spPr>
        <p:txBody>
          <a:bodyPr/>
          <a:lstStyle/>
          <a:p>
            <a:endParaRPr lang="en-US"/>
          </a:p>
        </p:txBody>
      </p:sp>
      <p:sp>
        <p:nvSpPr>
          <p:cNvPr id="7" name="Slide Number Placeholder 6"/>
          <p:cNvSpPr>
            <a:spLocks noGrp="1"/>
          </p:cNvSpPr>
          <p:nvPr>
            <p:ph type="sldNum" sz="quarter" idx="12"/>
          </p:nvPr>
        </p:nvSpPr>
        <p:spPr>
          <a:xfrm>
            <a:off x="234086" y="7450531"/>
            <a:ext cx="731520" cy="548640"/>
          </a:xfrm>
        </p:spPr>
        <p:txBody>
          <a:bodyPr/>
          <a:lstStyle/>
          <a:p>
            <a:fld id="{FE45D13C-9E3D-4A78-B9F7-A55D921C2255}" type="slidenum">
              <a:rPr lang="en-US" smtClean="0"/>
            </a:fld>
            <a:endParaRPr lang="en-US"/>
          </a:p>
        </p:txBody>
      </p:sp>
      <p:sp>
        <p:nvSpPr>
          <p:cNvPr id="11" name="Rectangle 10"/>
          <p:cNvSpPr/>
          <p:nvPr/>
        </p:nvSpPr>
        <p:spPr>
          <a:xfrm flipV="1">
            <a:off x="109291" y="5620266"/>
            <a:ext cx="14410944" cy="109728"/>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12" name="Rectangle 11"/>
          <p:cNvSpPr/>
          <p:nvPr/>
        </p:nvSpPr>
        <p:spPr>
          <a:xfrm>
            <a:off x="109614" y="5580569"/>
            <a:ext cx="14410622" cy="5486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13" name="Rectangle 12"/>
          <p:cNvSpPr/>
          <p:nvPr/>
        </p:nvSpPr>
        <p:spPr>
          <a:xfrm>
            <a:off x="109617" y="5727870"/>
            <a:ext cx="14410619" cy="58568"/>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3" name="Picture Placeholder 2"/>
          <p:cNvSpPr>
            <a:spLocks noGrp="1"/>
          </p:cNvSpPr>
          <p:nvPr>
            <p:ph type="pic" idx="1"/>
          </p:nvPr>
        </p:nvSpPr>
        <p:spPr>
          <a:xfrm>
            <a:off x="109294" y="80011"/>
            <a:ext cx="14402997" cy="5497830"/>
          </a:xfrm>
          <a:prstGeom prst="round2SameRect">
            <a:avLst>
              <a:gd name="adj1" fmla="val 7101"/>
              <a:gd name="adj2" fmla="val 0"/>
            </a:avLst>
          </a:prstGeom>
          <a:solidFill>
            <a:schemeClr val="bg2"/>
          </a:solidFill>
          <a:ln w="6350">
            <a:solidFill>
              <a:schemeClr val="tx1"/>
            </a:solidFill>
          </a:ln>
        </p:spPr>
        <p:txBody>
          <a:bodyPr/>
          <a:lstStyle>
            <a:lvl1pPr marL="0" indent="0">
              <a:buNone/>
              <a:defRPr sz="4600"/>
            </a:lvl1pPr>
          </a:lstStyle>
          <a:p>
            <a:r>
              <a:rPr kumimoji="0" lang="en-US" smtClean="0"/>
              <a:t>Click icon to add picture</a:t>
            </a:r>
            <a:endParaRPr kumimoji="0" lang="en-US" dirty="0"/>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7" Type="http://schemas.openxmlformats.org/officeDocument/2006/relationships/theme" Target="../theme/theme1.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14630400" cy="82296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p>
            <a:pPr algn="ctr" eaLnBrk="1" latinLnBrk="0" hangingPunct="1"/>
            <a:endParaRPr kumimoji="0" lang="en-US"/>
          </a:p>
        </p:txBody>
      </p:sp>
      <p:sp useBgFill="1">
        <p:nvSpPr>
          <p:cNvPr id="8" name="Rounded Rectangle 7"/>
          <p:cNvSpPr/>
          <p:nvPr/>
        </p:nvSpPr>
        <p:spPr>
          <a:xfrm>
            <a:off x="102413" y="83706"/>
            <a:ext cx="14421395" cy="803209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22" name="Title Placeholder 21"/>
          <p:cNvSpPr>
            <a:spLocks noGrp="1"/>
          </p:cNvSpPr>
          <p:nvPr>
            <p:ph type="title"/>
          </p:nvPr>
        </p:nvSpPr>
        <p:spPr>
          <a:xfrm>
            <a:off x="1463040" y="329566"/>
            <a:ext cx="12435840" cy="1371600"/>
          </a:xfrm>
          <a:prstGeom prst="rect">
            <a:avLst/>
          </a:prstGeom>
        </p:spPr>
        <p:txBody>
          <a:bodyPr lIns="130622" tIns="65311" rIns="130622" bIns="130622"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1463040" y="1737360"/>
            <a:ext cx="12435840" cy="5486400"/>
          </a:xfrm>
          <a:prstGeom prst="rect">
            <a:avLst/>
          </a:prstGeom>
        </p:spPr>
        <p:txBody>
          <a:bodyPr lIns="130622" tIns="65311" rIns="130622" bIns="65311">
            <a:normAutofit/>
          </a:bodyPr>
          <a:lstStyle/>
          <a:p>
            <a:pPr lvl="0" eaLnBrk="1" latinLnBrk="0" hangingPunct="1"/>
            <a:r>
              <a:rPr kumimoji="0" lang="en-US" smtClean="0"/>
              <a:t>Click to edit Master text styles</a:t>
            </a:r>
            <a:endParaRPr kumimoji="0" lang="en-US" smtClean="0"/>
          </a:p>
          <a:p>
            <a:pPr lvl="1" eaLnBrk="1" latinLnBrk="0" hangingPunct="1"/>
            <a:r>
              <a:rPr kumimoji="0" lang="en-US" smtClean="0"/>
              <a:t>Second level</a:t>
            </a:r>
            <a:endParaRPr kumimoji="0" lang="en-US" smtClean="0"/>
          </a:p>
          <a:p>
            <a:pPr lvl="2" eaLnBrk="1" latinLnBrk="0" hangingPunct="1"/>
            <a:r>
              <a:rPr kumimoji="0" lang="en-US" smtClean="0"/>
              <a:t>Third level</a:t>
            </a:r>
            <a:endParaRPr kumimoji="0" lang="en-US" smtClean="0"/>
          </a:p>
          <a:p>
            <a:pPr lvl="3" eaLnBrk="1" latinLnBrk="0" hangingPunct="1"/>
            <a:r>
              <a:rPr kumimoji="0" lang="en-US" smtClean="0"/>
              <a:t>Fourth level</a:t>
            </a:r>
            <a:endParaRPr kumimoji="0" lang="en-US" smtClean="0"/>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9875520" y="7429500"/>
            <a:ext cx="3962400" cy="571500"/>
          </a:xfrm>
          <a:prstGeom prst="rect">
            <a:avLst/>
          </a:prstGeom>
        </p:spPr>
        <p:txBody>
          <a:bodyPr lIns="130622" tIns="65311" rIns="130622" bIns="65311" anchor="ctr" anchorCtr="0"/>
          <a:lstStyle>
            <a:lvl1pPr algn="r" eaLnBrk="1" latinLnBrk="0" hangingPunct="1">
              <a:defRPr kumimoji="0" sz="2000">
                <a:solidFill>
                  <a:schemeClr val="tx2"/>
                </a:solidFill>
              </a:defRPr>
            </a:lvl1pPr>
          </a:lstStyle>
          <a:p>
            <a:fld id="{C46DADB9-042A-4715-996F-AA6760682019}" type="datetimeFigureOut">
              <a:rPr lang="en-US" smtClean="0"/>
            </a:fld>
            <a:endParaRPr lang="en-US"/>
          </a:p>
        </p:txBody>
      </p:sp>
      <p:sp>
        <p:nvSpPr>
          <p:cNvPr id="3" name="Footer Placeholder 2"/>
          <p:cNvSpPr>
            <a:spLocks noGrp="1"/>
          </p:cNvSpPr>
          <p:nvPr>
            <p:ph type="ftr" sz="quarter" idx="3"/>
          </p:nvPr>
        </p:nvSpPr>
        <p:spPr>
          <a:xfrm>
            <a:off x="1463040" y="7406640"/>
            <a:ext cx="6339840" cy="548640"/>
          </a:xfrm>
          <a:prstGeom prst="rect">
            <a:avLst/>
          </a:prstGeom>
        </p:spPr>
        <p:txBody>
          <a:bodyPr lIns="130622" tIns="65311" rIns="130622" bIns="65311" anchor="ctr" anchorCtr="0"/>
          <a:lstStyle>
            <a:lvl1pPr eaLnBrk="1" latinLnBrk="0" hangingPunct="1">
              <a:defRPr kumimoji="0" sz="2000">
                <a:solidFill>
                  <a:schemeClr val="tx2"/>
                </a:solidFill>
              </a:defRPr>
            </a:lvl1pPr>
          </a:lstStyle>
          <a:p>
            <a:endParaRPr lang="en-US"/>
          </a:p>
        </p:txBody>
      </p:sp>
      <p:sp>
        <p:nvSpPr>
          <p:cNvPr id="23" name="Slide Number Placeholder 22"/>
          <p:cNvSpPr>
            <a:spLocks noGrp="1"/>
          </p:cNvSpPr>
          <p:nvPr>
            <p:ph type="sldNum" sz="quarter" idx="4"/>
          </p:nvPr>
        </p:nvSpPr>
        <p:spPr>
          <a:xfrm>
            <a:off x="234086" y="7452360"/>
            <a:ext cx="731520" cy="548640"/>
          </a:xfrm>
          <a:prstGeom prst="ellipse">
            <a:avLst/>
          </a:prstGeom>
          <a:solidFill>
            <a:schemeClr val="accent1"/>
          </a:solidFill>
        </p:spPr>
        <p:txBody>
          <a:bodyPr wrap="none" lIns="0" tIns="0" rIns="0" bIns="0" anchor="ctr" anchorCtr="1">
            <a:noAutofit/>
          </a:bodyPr>
          <a:lstStyle>
            <a:lvl1pPr algn="ctr" eaLnBrk="1" latinLnBrk="0" hangingPunct="1">
              <a:defRPr kumimoji="0" sz="2000">
                <a:solidFill>
                  <a:srgbClr val="FFFFFF"/>
                </a:solidFill>
                <a:latin typeface="+mj-lt"/>
                <a:ea typeface="+mj-ea"/>
                <a:cs typeface="+mj-cs"/>
              </a:defRPr>
            </a:lvl1pPr>
          </a:lstStyle>
          <a:p>
            <a:fld id="{FE45D13C-9E3D-4A78-B9F7-A55D921C2255}"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Lst>
  <p:hf sldNum="0" hdr="0" ftr="0" dt="0"/>
  <p:txStyles>
    <p:titleStyle>
      <a:lvl1pPr algn="l" rtl="0" eaLnBrk="1" latinLnBrk="0" hangingPunct="1">
        <a:spcBef>
          <a:spcPct val="0"/>
        </a:spcBef>
        <a:buNone/>
        <a:defRPr kumimoji="0" sz="5700" kern="1200">
          <a:solidFill>
            <a:schemeClr val="tx2"/>
          </a:solidFill>
          <a:latin typeface="+mj-lt"/>
          <a:ea typeface="+mj-ea"/>
          <a:cs typeface="+mj-cs"/>
        </a:defRPr>
      </a:lvl1pPr>
    </p:titleStyle>
    <p:bodyStyle>
      <a:lvl1pPr marL="391795" indent="-391795" algn="l" rtl="0" eaLnBrk="1" latinLnBrk="0" hangingPunct="1">
        <a:spcBef>
          <a:spcPts val="830"/>
        </a:spcBef>
        <a:buClr>
          <a:schemeClr val="accent1"/>
        </a:buClr>
        <a:buSzPct val="85000"/>
        <a:buFont typeface="Wingdings 2" panose="05020102010507070707"/>
        <a:buChar char=""/>
        <a:defRPr kumimoji="0" sz="3700" kern="1200">
          <a:solidFill>
            <a:schemeClr val="tx1"/>
          </a:solidFill>
          <a:latin typeface="+mn-lt"/>
          <a:ea typeface="+mn-ea"/>
          <a:cs typeface="+mn-cs"/>
        </a:defRPr>
      </a:lvl1pPr>
      <a:lvl2pPr marL="783590" indent="-326390" algn="l" rtl="0" eaLnBrk="1" latinLnBrk="0" hangingPunct="1">
        <a:spcBef>
          <a:spcPts val="530"/>
        </a:spcBef>
        <a:buClr>
          <a:schemeClr val="accent2"/>
        </a:buClr>
        <a:buSzPct val="85000"/>
        <a:buFont typeface="Wingdings 2" panose="05020102010507070707"/>
        <a:buChar char=""/>
        <a:defRPr kumimoji="0" sz="3400" kern="1200">
          <a:solidFill>
            <a:schemeClr val="tx1"/>
          </a:solidFill>
          <a:latin typeface="+mn-lt"/>
          <a:ea typeface="+mn-ea"/>
          <a:cs typeface="+mn-cs"/>
        </a:defRPr>
      </a:lvl2pPr>
      <a:lvl3pPr marL="1175385" indent="-326390" algn="l" rtl="0" eaLnBrk="1" latinLnBrk="0" hangingPunct="1">
        <a:spcBef>
          <a:spcPts val="530"/>
        </a:spcBef>
        <a:buClr>
          <a:schemeClr val="accent1">
            <a:tint val="60000"/>
          </a:schemeClr>
        </a:buClr>
        <a:buSzPct val="85000"/>
        <a:buFont typeface="Wingdings 2" panose="05020102010507070707"/>
        <a:buChar char=""/>
        <a:defRPr kumimoji="0" sz="2900" kern="1200">
          <a:solidFill>
            <a:schemeClr val="tx1"/>
          </a:solidFill>
          <a:latin typeface="+mn-lt"/>
          <a:ea typeface="+mn-ea"/>
          <a:cs typeface="+mn-cs"/>
        </a:defRPr>
      </a:lvl3pPr>
      <a:lvl4pPr marL="1567180" indent="-326390" algn="l" rtl="0" eaLnBrk="1" latinLnBrk="0" hangingPunct="1">
        <a:spcBef>
          <a:spcPts val="530"/>
        </a:spcBef>
        <a:buClr>
          <a:schemeClr val="accent3"/>
        </a:buClr>
        <a:buSzPct val="80000"/>
        <a:buFont typeface="Wingdings 2" panose="05020102010507070707"/>
        <a:buChar char=""/>
        <a:defRPr kumimoji="0" sz="2900" kern="1200">
          <a:solidFill>
            <a:schemeClr val="tx1"/>
          </a:solidFill>
          <a:latin typeface="+mn-lt"/>
          <a:ea typeface="+mn-ea"/>
          <a:cs typeface="+mn-cs"/>
        </a:defRPr>
      </a:lvl4pPr>
      <a:lvl5pPr marL="1959610" indent="-326390" algn="l" rtl="0" eaLnBrk="1" latinLnBrk="0" hangingPunct="1">
        <a:spcBef>
          <a:spcPts val="530"/>
        </a:spcBef>
        <a:buClr>
          <a:schemeClr val="accent3"/>
        </a:buClr>
        <a:buFontTx/>
        <a:buChar char="o"/>
        <a:defRPr kumimoji="0" sz="2900" kern="1200">
          <a:solidFill>
            <a:schemeClr val="tx1"/>
          </a:solidFill>
          <a:latin typeface="+mn-lt"/>
          <a:ea typeface="+mn-ea"/>
          <a:cs typeface="+mn-cs"/>
        </a:defRPr>
      </a:lvl5pPr>
      <a:lvl6pPr marL="2351405" indent="-326390" algn="l" rtl="0" eaLnBrk="1" latinLnBrk="0" hangingPunct="1">
        <a:spcBef>
          <a:spcPts val="530"/>
        </a:spcBef>
        <a:buClr>
          <a:schemeClr val="accent3"/>
        </a:buClr>
        <a:buChar char="•"/>
        <a:defRPr kumimoji="0" sz="2600" kern="1200" baseline="0">
          <a:solidFill>
            <a:schemeClr val="tx1"/>
          </a:solidFill>
          <a:latin typeface="+mn-lt"/>
          <a:ea typeface="+mn-ea"/>
          <a:cs typeface="+mn-cs"/>
        </a:defRPr>
      </a:lvl6pPr>
      <a:lvl7pPr marL="2743200" indent="-326390" algn="l" rtl="0" eaLnBrk="1" latinLnBrk="0" hangingPunct="1">
        <a:spcBef>
          <a:spcPts val="530"/>
        </a:spcBef>
        <a:buClr>
          <a:schemeClr val="accent2"/>
        </a:buClr>
        <a:buChar char="•"/>
        <a:defRPr kumimoji="0" sz="2600" kern="1200">
          <a:solidFill>
            <a:schemeClr val="tx1"/>
          </a:solidFill>
          <a:latin typeface="+mn-lt"/>
          <a:ea typeface="+mn-ea"/>
          <a:cs typeface="+mn-cs"/>
        </a:defRPr>
      </a:lvl7pPr>
      <a:lvl8pPr marL="3134995" indent="-326390" algn="l" rtl="0" eaLnBrk="1" latinLnBrk="0" hangingPunct="1">
        <a:spcBef>
          <a:spcPts val="530"/>
        </a:spcBef>
        <a:buClr>
          <a:schemeClr val="accent1">
            <a:tint val="60000"/>
          </a:schemeClr>
        </a:buClr>
        <a:buChar char="•"/>
        <a:defRPr kumimoji="0" sz="2600" kern="1200">
          <a:solidFill>
            <a:schemeClr val="tx1"/>
          </a:solidFill>
          <a:latin typeface="+mn-lt"/>
          <a:ea typeface="+mn-ea"/>
          <a:cs typeface="+mn-cs"/>
        </a:defRPr>
      </a:lvl8pPr>
      <a:lvl9pPr marL="3526790" indent="-326390" algn="l" rtl="0" eaLnBrk="1" latinLnBrk="0" hangingPunct="1">
        <a:spcBef>
          <a:spcPts val="530"/>
        </a:spcBef>
        <a:buClr>
          <a:schemeClr val="accent2">
            <a:tint val="60000"/>
          </a:schemeClr>
        </a:buClr>
        <a:buChar char="•"/>
        <a:defRPr kumimoji="0" sz="2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653415" algn="l" rtl="0" eaLnBrk="1" latinLnBrk="0" hangingPunct="1">
        <a:defRPr kumimoji="0" kern="1200">
          <a:solidFill>
            <a:schemeClr val="tx1"/>
          </a:solidFill>
          <a:latin typeface="+mn-lt"/>
          <a:ea typeface="+mn-ea"/>
          <a:cs typeface="+mn-cs"/>
        </a:defRPr>
      </a:lvl2pPr>
      <a:lvl3pPr marL="1306195" algn="l" rtl="0" eaLnBrk="1" latinLnBrk="0" hangingPunct="1">
        <a:defRPr kumimoji="0" kern="1200">
          <a:solidFill>
            <a:schemeClr val="tx1"/>
          </a:solidFill>
          <a:latin typeface="+mn-lt"/>
          <a:ea typeface="+mn-ea"/>
          <a:cs typeface="+mn-cs"/>
        </a:defRPr>
      </a:lvl3pPr>
      <a:lvl4pPr marL="1959610" algn="l" rtl="0" eaLnBrk="1" latinLnBrk="0" hangingPunct="1">
        <a:defRPr kumimoji="0" kern="1200">
          <a:solidFill>
            <a:schemeClr val="tx1"/>
          </a:solidFill>
          <a:latin typeface="+mn-lt"/>
          <a:ea typeface="+mn-ea"/>
          <a:cs typeface="+mn-cs"/>
        </a:defRPr>
      </a:lvl4pPr>
      <a:lvl5pPr marL="2612390" algn="l" rtl="0" eaLnBrk="1" latinLnBrk="0" hangingPunct="1">
        <a:defRPr kumimoji="0" kern="1200">
          <a:solidFill>
            <a:schemeClr val="tx1"/>
          </a:solidFill>
          <a:latin typeface="+mn-lt"/>
          <a:ea typeface="+mn-ea"/>
          <a:cs typeface="+mn-cs"/>
        </a:defRPr>
      </a:lvl5pPr>
      <a:lvl6pPr marL="3265805" algn="l" rtl="0" eaLnBrk="1" latinLnBrk="0" hangingPunct="1">
        <a:defRPr kumimoji="0" kern="1200">
          <a:solidFill>
            <a:schemeClr val="tx1"/>
          </a:solidFill>
          <a:latin typeface="+mn-lt"/>
          <a:ea typeface="+mn-ea"/>
          <a:cs typeface="+mn-cs"/>
        </a:defRPr>
      </a:lvl6pPr>
      <a:lvl7pPr marL="3918585" algn="l" rtl="0" eaLnBrk="1" latinLnBrk="0" hangingPunct="1">
        <a:defRPr kumimoji="0" kern="1200">
          <a:solidFill>
            <a:schemeClr val="tx1"/>
          </a:solidFill>
          <a:latin typeface="+mn-lt"/>
          <a:ea typeface="+mn-ea"/>
          <a:cs typeface="+mn-cs"/>
        </a:defRPr>
      </a:lvl7pPr>
      <a:lvl8pPr marL="4572000" algn="l" rtl="0" eaLnBrk="1" latinLnBrk="0" hangingPunct="1">
        <a:defRPr kumimoji="0" kern="1200">
          <a:solidFill>
            <a:schemeClr val="tx1"/>
          </a:solidFill>
          <a:latin typeface="+mn-lt"/>
          <a:ea typeface="+mn-ea"/>
          <a:cs typeface="+mn-cs"/>
        </a:defRPr>
      </a:lvl8pPr>
      <a:lvl9pPr marL="522478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7.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0.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1.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22.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4.xml"/><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image" Target="../media/image10.jpe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image" Target="../media/image11.jpe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image" Target="../media/image12.jpe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image" Target="../media/image13.jpe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34.xml"/><Relationship Id="rId1" Type="http://schemas.openxmlformats.org/officeDocument/2006/relationships/image" Target="../media/image14.jpe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4.xml"/><Relationship Id="rId1" Type="http://schemas.openxmlformats.org/officeDocument/2006/relationships/image" Target="../media/image1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6.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1229710" y="567560"/>
            <a:ext cx="12123683" cy="946309"/>
          </a:xfrm>
          <a:prstGeom prst="rect">
            <a:avLst/>
          </a:prstGeom>
          <a:noFill/>
        </p:spPr>
        <p:txBody>
          <a:bodyPr wrap="none" lIns="0" tIns="0" rIns="0" bIns="0" rtlCol="0" anchor="t"/>
          <a:lstStyle/>
          <a:p>
            <a:pPr algn="ctr">
              <a:lnSpc>
                <a:spcPts val="7450"/>
              </a:lnSpc>
            </a:pPr>
            <a:endParaRPr lang="en-US" sz="6000" dirty="0">
              <a:solidFill>
                <a:schemeClr val="accent2"/>
              </a:solidFill>
            </a:endParaRPr>
          </a:p>
        </p:txBody>
      </p:sp>
      <p:sp>
        <p:nvSpPr>
          <p:cNvPr id="5" name="Text 2"/>
          <p:cNvSpPr/>
          <p:nvPr/>
        </p:nvSpPr>
        <p:spPr>
          <a:xfrm>
            <a:off x="864039" y="1970690"/>
            <a:ext cx="12902326" cy="1103586"/>
          </a:xfrm>
          <a:prstGeom prst="rect">
            <a:avLst/>
          </a:prstGeom>
          <a:noFill/>
        </p:spPr>
        <p:txBody>
          <a:bodyPr wrap="square" lIns="0" tIns="0" rIns="0" bIns="0" rtlCol="0" anchor="t"/>
          <a:lstStyle/>
          <a:p>
            <a:pPr algn="ctr">
              <a:lnSpc>
                <a:spcPts val="4300"/>
              </a:lnSpc>
            </a:pPr>
            <a:r>
              <a:rPr lang="en-US" sz="3400" b="1"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     </a:t>
            </a:r>
            <a:endParaRPr lang="en-US" sz="3400" b="1"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endParaRPr>
          </a:p>
          <a:p>
            <a:pPr algn="ctr">
              <a:lnSpc>
                <a:spcPts val="4300"/>
              </a:lnSpc>
            </a:pPr>
            <a:endParaRPr lang="en-US" sz="3400" b="1"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endParaRPr>
          </a:p>
          <a:p>
            <a:pPr algn="ctr">
              <a:lnSpc>
                <a:spcPts val="4300"/>
              </a:lnSpc>
            </a:pPr>
            <a:r>
              <a:rPr lang="en-US" sz="3600" b="1"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A SMART ACCIDENT DETECTION AND RECOVERY NOTIFICATION SOLUTION</a:t>
            </a:r>
            <a:endParaRPr lang="en-US" sz="3600" dirty="0">
              <a:solidFill>
                <a:schemeClr val="accent1">
                  <a:lumMod val="75000"/>
                </a:schemeClr>
              </a:solidFill>
            </a:endParaRP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64037" y="930166"/>
            <a:ext cx="5486400" cy="788274"/>
          </a:xfrm>
          <a:prstGeom prst="rect">
            <a:avLst/>
          </a:prstGeom>
          <a:noFill/>
        </p:spPr>
        <p:txBody>
          <a:bodyPr wrap="none" lIns="0" tIns="0" rIns="0" bIns="0" rtlCol="0" anchor="t"/>
          <a:lstStyle/>
          <a:p>
            <a:pPr>
              <a:lnSpc>
                <a:spcPts val="5400"/>
              </a:lnSpc>
            </a:pPr>
            <a:r>
              <a:rPr lang="en-US" sz="43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OBJECTIVE</a:t>
            </a:r>
            <a:endParaRPr lang="en-US" sz="4300" dirty="0">
              <a:solidFill>
                <a:schemeClr val="accent1">
                  <a:lumMod val="75000"/>
                </a:schemeClr>
              </a:solidFill>
            </a:endParaRPr>
          </a:p>
        </p:txBody>
      </p:sp>
      <p:sp>
        <p:nvSpPr>
          <p:cNvPr id="12" name="Text 9"/>
          <p:cNvSpPr/>
          <p:nvPr/>
        </p:nvSpPr>
        <p:spPr>
          <a:xfrm>
            <a:off x="580256" y="2317531"/>
            <a:ext cx="13577178" cy="4174014"/>
          </a:xfrm>
          <a:prstGeom prst="rect">
            <a:avLst/>
          </a:prstGeom>
          <a:noFill/>
        </p:spPr>
        <p:txBody>
          <a:bodyPr wrap="none" lIns="0" tIns="0" rIns="0" bIns="0" rtlCol="0" anchor="t"/>
          <a:lstStyle/>
          <a:p>
            <a:pPr>
              <a:lnSpc>
                <a:spcPts val="3100"/>
              </a:lnSpc>
              <a:buFont typeface="Wingdings" panose="05000000000000000000" pitchFamily="2" charset="2"/>
              <a:buChar char="q"/>
            </a:pPr>
            <a:r>
              <a:rPr lang="en-US" sz="3100" dirty="0">
                <a:latin typeface="Times New Roman" panose="02020603050405020304" pitchFamily="18" charset="0"/>
                <a:ea typeface="+mn-lt"/>
                <a:cs typeface="Times New Roman" panose="02020603050405020304" pitchFamily="18" charset="0"/>
              </a:rPr>
              <a:t>The primary objective of this research is to reduce fatalities caused by </a:t>
            </a:r>
            <a:endParaRPr lang="en-US" sz="3100" dirty="0" smtClean="0">
              <a:latin typeface="Times New Roman" panose="02020603050405020304" pitchFamily="18" charset="0"/>
              <a:ea typeface="+mn-lt"/>
              <a:cs typeface="Times New Roman" panose="02020603050405020304" pitchFamily="18" charset="0"/>
            </a:endParaRPr>
          </a:p>
          <a:p>
            <a:pPr>
              <a:lnSpc>
                <a:spcPts val="3100"/>
              </a:lnSpc>
            </a:pPr>
            <a:r>
              <a:rPr lang="en-US" sz="3100" dirty="0" smtClean="0">
                <a:latin typeface="Times New Roman" panose="02020603050405020304" pitchFamily="18" charset="0"/>
                <a:ea typeface="+mn-lt"/>
                <a:cs typeface="Times New Roman" panose="02020603050405020304" pitchFamily="18" charset="0"/>
              </a:rPr>
              <a:t> accidents </a:t>
            </a:r>
            <a:r>
              <a:rPr lang="en-US" sz="3100" dirty="0">
                <a:latin typeface="Times New Roman" panose="02020603050405020304" pitchFamily="18" charset="0"/>
                <a:ea typeface="+mn-lt"/>
                <a:cs typeface="Times New Roman" panose="02020603050405020304" pitchFamily="18" charset="0"/>
              </a:rPr>
              <a:t>by enabling timely detection and response</a:t>
            </a:r>
            <a:r>
              <a:rPr lang="en-US" sz="3100" dirty="0" smtClean="0">
                <a:latin typeface="Times New Roman" panose="02020603050405020304" pitchFamily="18" charset="0"/>
                <a:ea typeface="+mn-lt"/>
                <a:cs typeface="Times New Roman" panose="02020603050405020304" pitchFamily="18" charset="0"/>
              </a:rPr>
              <a:t>.</a:t>
            </a:r>
            <a:endParaRPr lang="en-US" sz="3100" dirty="0" smtClean="0">
              <a:latin typeface="Times New Roman" panose="02020603050405020304" pitchFamily="18" charset="0"/>
              <a:ea typeface="+mn-lt"/>
              <a:cs typeface="Times New Roman" panose="02020603050405020304" pitchFamily="18" charset="0"/>
            </a:endParaRPr>
          </a:p>
          <a:p>
            <a:pPr>
              <a:lnSpc>
                <a:spcPts val="3100"/>
              </a:lnSpc>
            </a:pPr>
            <a:r>
              <a:rPr lang="en-US" sz="3100" dirty="0" smtClean="0">
                <a:latin typeface="Times New Roman" panose="02020603050405020304" pitchFamily="18" charset="0"/>
                <a:ea typeface="+mn-lt"/>
                <a:cs typeface="Times New Roman" panose="02020603050405020304" pitchFamily="18" charset="0"/>
              </a:rPr>
              <a:t> </a:t>
            </a:r>
            <a:endParaRPr lang="en-US" sz="3100" dirty="0" smtClean="0">
              <a:latin typeface="Times New Roman" panose="02020603050405020304" pitchFamily="18" charset="0"/>
              <a:ea typeface="+mn-lt"/>
              <a:cs typeface="Times New Roman" panose="02020603050405020304" pitchFamily="18" charset="0"/>
            </a:endParaRPr>
          </a:p>
          <a:p>
            <a:pPr>
              <a:lnSpc>
                <a:spcPts val="3100"/>
              </a:lnSpc>
              <a:buFont typeface="Wingdings" panose="05000000000000000000" pitchFamily="2" charset="2"/>
              <a:buChar char="q"/>
            </a:pPr>
            <a:r>
              <a:rPr lang="en-US" sz="3100" dirty="0" smtClean="0">
                <a:latin typeface="Times New Roman" panose="02020603050405020304" pitchFamily="18" charset="0"/>
                <a:ea typeface="+mn-lt"/>
                <a:cs typeface="Times New Roman" panose="02020603050405020304" pitchFamily="18" charset="0"/>
              </a:rPr>
              <a:t>The </a:t>
            </a:r>
            <a:r>
              <a:rPr lang="en-US" sz="3100" dirty="0">
                <a:latin typeface="Times New Roman" panose="02020603050405020304" pitchFamily="18" charset="0"/>
                <a:ea typeface="+mn-lt"/>
                <a:cs typeface="Times New Roman" panose="02020603050405020304" pitchFamily="18" charset="0"/>
              </a:rPr>
              <a:t>system detects accidents using image and video processing </a:t>
            </a:r>
            <a:r>
              <a:rPr lang="en-US" sz="3100" dirty="0" smtClean="0">
                <a:latin typeface="Times New Roman" panose="02020603050405020304" pitchFamily="18" charset="0"/>
                <a:ea typeface="+mn-lt"/>
                <a:cs typeface="Times New Roman" panose="02020603050405020304" pitchFamily="18" charset="0"/>
              </a:rPr>
              <a:t>techniques</a:t>
            </a:r>
            <a:endParaRPr lang="en-US" sz="3100" dirty="0" smtClean="0">
              <a:latin typeface="Times New Roman" panose="02020603050405020304" pitchFamily="18" charset="0"/>
              <a:ea typeface="+mn-lt"/>
              <a:cs typeface="Times New Roman" panose="02020603050405020304" pitchFamily="18" charset="0"/>
            </a:endParaRPr>
          </a:p>
          <a:p>
            <a:pPr>
              <a:lnSpc>
                <a:spcPts val="3100"/>
              </a:lnSpc>
            </a:pPr>
            <a:r>
              <a:rPr lang="en-US" sz="3100" dirty="0" smtClean="0">
                <a:latin typeface="Times New Roman" panose="02020603050405020304" pitchFamily="18" charset="0"/>
                <a:ea typeface="+mn-lt"/>
                <a:cs typeface="Times New Roman" panose="02020603050405020304" pitchFamily="18" charset="0"/>
              </a:rPr>
              <a:t>and </a:t>
            </a:r>
            <a:r>
              <a:rPr lang="en-US" sz="3100" dirty="0">
                <a:latin typeface="Times New Roman" panose="02020603050405020304" pitchFamily="18" charset="0"/>
                <a:ea typeface="+mn-lt"/>
                <a:cs typeface="Times New Roman" panose="02020603050405020304" pitchFamily="18" charset="0"/>
              </a:rPr>
              <a:t>promptly notifies nearby hospitals for resource arrangements</a:t>
            </a:r>
            <a:r>
              <a:rPr lang="en-US" sz="3100" dirty="0" smtClean="0">
                <a:latin typeface="Times New Roman" panose="02020603050405020304" pitchFamily="18" charset="0"/>
                <a:ea typeface="+mn-lt"/>
                <a:cs typeface="Times New Roman" panose="02020603050405020304" pitchFamily="18" charset="0"/>
              </a:rPr>
              <a:t>.</a:t>
            </a:r>
            <a:endParaRPr lang="en-US" sz="3100" dirty="0" smtClean="0">
              <a:latin typeface="Times New Roman" panose="02020603050405020304" pitchFamily="18" charset="0"/>
              <a:ea typeface="+mn-lt"/>
              <a:cs typeface="Times New Roman" panose="02020603050405020304" pitchFamily="18" charset="0"/>
            </a:endParaRPr>
          </a:p>
          <a:p>
            <a:pPr>
              <a:lnSpc>
                <a:spcPts val="3100"/>
              </a:lnSpc>
            </a:pPr>
            <a:r>
              <a:rPr lang="en-US" sz="3100" dirty="0" smtClean="0">
                <a:latin typeface="Times New Roman" panose="02020603050405020304" pitchFamily="18" charset="0"/>
                <a:ea typeface="+mn-lt"/>
                <a:cs typeface="Times New Roman" panose="02020603050405020304" pitchFamily="18" charset="0"/>
              </a:rPr>
              <a:t> </a:t>
            </a:r>
            <a:endParaRPr lang="en-US" sz="3100" dirty="0" smtClean="0">
              <a:latin typeface="Times New Roman" panose="02020603050405020304" pitchFamily="18" charset="0"/>
              <a:ea typeface="+mn-lt"/>
              <a:cs typeface="Times New Roman" panose="02020603050405020304" pitchFamily="18" charset="0"/>
            </a:endParaRPr>
          </a:p>
          <a:p>
            <a:pPr>
              <a:lnSpc>
                <a:spcPts val="3100"/>
              </a:lnSpc>
              <a:buFont typeface="Wingdings" panose="05000000000000000000" pitchFamily="2" charset="2"/>
              <a:buChar char="q"/>
            </a:pPr>
            <a:r>
              <a:rPr lang="en-US" sz="3100" dirty="0" smtClean="0">
                <a:latin typeface="Times New Roman" panose="02020603050405020304" pitchFamily="18" charset="0"/>
                <a:ea typeface="+mn-lt"/>
                <a:cs typeface="Times New Roman" panose="02020603050405020304" pitchFamily="18" charset="0"/>
              </a:rPr>
              <a:t>By </a:t>
            </a:r>
            <a:r>
              <a:rPr lang="en-US" sz="3100" dirty="0">
                <a:latin typeface="Times New Roman" panose="02020603050405020304" pitchFamily="18" charset="0"/>
                <a:ea typeface="+mn-lt"/>
                <a:cs typeface="Times New Roman" panose="02020603050405020304" pitchFamily="18" charset="0"/>
              </a:rPr>
              <a:t>leveraging CCTV surveillance, it minimizes delays in emergency </a:t>
            </a:r>
            <a:endParaRPr lang="en-US" sz="3100" dirty="0" smtClean="0">
              <a:latin typeface="Times New Roman" panose="02020603050405020304" pitchFamily="18" charset="0"/>
              <a:ea typeface="+mn-lt"/>
              <a:cs typeface="Times New Roman" panose="02020603050405020304" pitchFamily="18" charset="0"/>
            </a:endParaRPr>
          </a:p>
          <a:p>
            <a:pPr>
              <a:lnSpc>
                <a:spcPts val="3100"/>
              </a:lnSpc>
            </a:pPr>
            <a:r>
              <a:rPr lang="en-US" sz="3100" dirty="0" smtClean="0">
                <a:latin typeface="Times New Roman" panose="02020603050405020304" pitchFamily="18" charset="0"/>
                <a:ea typeface="+mn-lt"/>
                <a:cs typeface="Times New Roman" panose="02020603050405020304" pitchFamily="18" charset="0"/>
              </a:rPr>
              <a:t>response </a:t>
            </a:r>
            <a:r>
              <a:rPr lang="en-US" sz="3100" dirty="0">
                <a:latin typeface="Times New Roman" panose="02020603050405020304" pitchFamily="18" charset="0"/>
                <a:ea typeface="+mn-lt"/>
                <a:cs typeface="Times New Roman" panose="02020603050405020304" pitchFamily="18" charset="0"/>
              </a:rPr>
              <a:t>and improves communication between hospitals and accident sites.</a:t>
            </a:r>
            <a:endParaRPr lang="en-US" sz="3100"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1" descr="preencoded.png"/>
          <p:cNvPicPr>
            <a:picLocks noChangeAspect="1"/>
          </p:cNvPicPr>
          <p:nvPr/>
        </p:nvPicPr>
        <p:blipFill>
          <a:blip r:embed="rId1"/>
          <a:stretch>
            <a:fillRect/>
          </a:stretch>
        </p:blipFill>
        <p:spPr>
          <a:xfrm>
            <a:off x="570739" y="1039774"/>
            <a:ext cx="6150054" cy="6150054"/>
          </a:xfrm>
          <a:prstGeom prst="rect">
            <a:avLst/>
          </a:prstGeom>
        </p:spPr>
      </p:pic>
      <p:sp>
        <p:nvSpPr>
          <p:cNvPr id="5" name="Text 1"/>
          <p:cNvSpPr/>
          <p:nvPr/>
        </p:nvSpPr>
        <p:spPr>
          <a:xfrm>
            <a:off x="7623931" y="804041"/>
            <a:ext cx="5928717" cy="925441"/>
          </a:xfrm>
          <a:prstGeom prst="rect">
            <a:avLst/>
          </a:prstGeom>
          <a:noFill/>
        </p:spPr>
        <p:txBody>
          <a:bodyPr wrap="none" lIns="0" tIns="0" rIns="0" bIns="0" rtlCol="0" anchor="t"/>
          <a:lstStyle/>
          <a:p>
            <a:pPr>
              <a:lnSpc>
                <a:spcPts val="5400"/>
              </a:lnSpc>
            </a:pPr>
            <a:r>
              <a:rPr lang="en-US" sz="43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SCOPE OF THE PROJECT</a:t>
            </a:r>
            <a:endParaRPr lang="en-US" sz="4300" dirty="0">
              <a:solidFill>
                <a:schemeClr val="accent1">
                  <a:lumMod val="75000"/>
                </a:schemeClr>
              </a:solidFill>
            </a:endParaRPr>
          </a:p>
        </p:txBody>
      </p:sp>
      <p:sp>
        <p:nvSpPr>
          <p:cNvPr id="6" name="Text 2"/>
          <p:cNvSpPr/>
          <p:nvPr/>
        </p:nvSpPr>
        <p:spPr>
          <a:xfrm>
            <a:off x="7623929" y="2045312"/>
            <a:ext cx="6564122" cy="5165252"/>
          </a:xfrm>
          <a:prstGeom prst="rect">
            <a:avLst/>
          </a:prstGeom>
          <a:noFill/>
        </p:spPr>
        <p:txBody>
          <a:bodyPr wrap="square" lIns="0" tIns="0" rIns="0" bIns="0" rtlCol="0" anchor="t"/>
          <a:lstStyle/>
          <a:p>
            <a:r>
              <a:rPr lang="en-US" sz="2400" dirty="0">
                <a:latin typeface="Times New Roman" panose="02020603050405020304" pitchFamily="18" charset="0"/>
                <a:ea typeface="+mn-lt"/>
                <a:cs typeface="Times New Roman" panose="02020603050405020304" pitchFamily="18" charset="0"/>
              </a:rPr>
              <a:t>The proposed system has wide-ranging applications and can be seamlessly integrated into smart city infrastructures for real-time accident detection and response. It is particularly beneficial for:</a:t>
            </a:r>
            <a:endParaRPr lang="en-US" sz="2400" dirty="0">
              <a:latin typeface="Times New Roman" panose="02020603050405020304" pitchFamily="18" charset="0"/>
              <a:ea typeface="Calibri" panose="020F0502020204030204"/>
              <a:cs typeface="Times New Roman" panose="02020603050405020304" pitchFamily="18" charset="0"/>
            </a:endParaRPr>
          </a:p>
          <a:p>
            <a:endParaRPr lang="en-US" sz="2400" dirty="0">
              <a:latin typeface="Times New Roman" panose="02020603050405020304" pitchFamily="18" charset="0"/>
              <a:ea typeface="Calibri" panose="020F0502020204030204"/>
              <a:cs typeface="Times New Roman" panose="02020603050405020304" pitchFamily="18" charset="0"/>
            </a:endParaRPr>
          </a:p>
          <a:p>
            <a:r>
              <a:rPr lang="en-US" sz="2400" dirty="0">
                <a:latin typeface="Times New Roman" panose="02020603050405020304" pitchFamily="18" charset="0"/>
                <a:ea typeface="+mn-lt"/>
                <a:cs typeface="Times New Roman" panose="02020603050405020304" pitchFamily="18" charset="0"/>
              </a:rPr>
              <a:t>1.Urban traffic management systems to monitor and detect road accidents automatically.</a:t>
            </a:r>
            <a:endParaRPr lang="en-US" sz="2400" dirty="0">
              <a:latin typeface="Times New Roman" panose="02020603050405020304" pitchFamily="18" charset="0"/>
              <a:ea typeface="Calibri" panose="020F0502020204030204"/>
              <a:cs typeface="Times New Roman" panose="02020603050405020304" pitchFamily="18" charset="0"/>
            </a:endParaRPr>
          </a:p>
          <a:p>
            <a:r>
              <a:rPr lang="en-US" sz="2400" dirty="0">
                <a:latin typeface="Times New Roman" panose="02020603050405020304" pitchFamily="18" charset="0"/>
                <a:ea typeface="+mn-lt"/>
                <a:cs typeface="Times New Roman" panose="02020603050405020304" pitchFamily="18" charset="0"/>
              </a:rPr>
              <a:t>2.Highways and expressways, where accidents often go unnoticed for long periods.</a:t>
            </a:r>
            <a:endParaRPr lang="en-US" sz="2400" dirty="0">
              <a:latin typeface="Times New Roman" panose="02020603050405020304" pitchFamily="18" charset="0"/>
              <a:ea typeface="Calibri" panose="020F0502020204030204"/>
              <a:cs typeface="Times New Roman" panose="02020603050405020304" pitchFamily="18" charset="0"/>
            </a:endParaRPr>
          </a:p>
          <a:p>
            <a:r>
              <a:rPr lang="en-US" sz="2400" dirty="0">
                <a:latin typeface="Times New Roman" panose="02020603050405020304" pitchFamily="18" charset="0"/>
                <a:ea typeface="+mn-lt"/>
                <a:cs typeface="Times New Roman" panose="02020603050405020304" pitchFamily="18" charset="0"/>
              </a:rPr>
              <a:t>3.Public and private transportation networks, ensuring safer transit.</a:t>
            </a:r>
            <a:endParaRPr lang="en-US" sz="2400" dirty="0">
              <a:latin typeface="Times New Roman" panose="02020603050405020304" pitchFamily="18" charset="0"/>
              <a:ea typeface="Calibri" panose="020F0502020204030204"/>
              <a:cs typeface="Times New Roman" panose="02020603050405020304" pitchFamily="18" charset="0"/>
            </a:endParaRPr>
          </a:p>
          <a:p>
            <a:pPr>
              <a:lnSpc>
                <a:spcPts val="3100"/>
              </a:lnSpc>
            </a:pPr>
            <a:r>
              <a:rPr lang="en-US" sz="2400" dirty="0">
                <a:latin typeface="Times New Roman" panose="02020603050405020304" pitchFamily="18" charset="0"/>
                <a:ea typeface="+mn-lt"/>
                <a:cs typeface="Times New Roman" panose="02020603050405020304" pitchFamily="18" charset="0"/>
              </a:rPr>
              <a:t>4.Surveillance-based road safety systems in developing cities.</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779623" y="612577"/>
            <a:ext cx="4950022" cy="618768"/>
          </a:xfrm>
          <a:prstGeom prst="rect">
            <a:avLst/>
          </a:prstGeom>
          <a:noFill/>
        </p:spPr>
        <p:txBody>
          <a:bodyPr wrap="none" lIns="0" tIns="0" rIns="0" bIns="0" rtlCol="0" anchor="t"/>
          <a:lstStyle/>
          <a:p>
            <a:pPr>
              <a:lnSpc>
                <a:spcPts val="4850"/>
              </a:lnSpc>
            </a:pPr>
            <a:r>
              <a:rPr lang="en-US" sz="39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PROPOSED SYSTEM</a:t>
            </a:r>
            <a:endParaRPr lang="en-US" sz="3900" dirty="0">
              <a:solidFill>
                <a:schemeClr val="accent1">
                  <a:lumMod val="75000"/>
                </a:schemeClr>
              </a:solidFill>
            </a:endParaRPr>
          </a:p>
        </p:txBody>
      </p:sp>
      <p:sp>
        <p:nvSpPr>
          <p:cNvPr id="5" name="Text 2"/>
          <p:cNvSpPr/>
          <p:nvPr/>
        </p:nvSpPr>
        <p:spPr>
          <a:xfrm>
            <a:off x="779620" y="1817573"/>
            <a:ext cx="6814901" cy="5923295"/>
          </a:xfrm>
          <a:prstGeom prst="rect">
            <a:avLst/>
          </a:prstGeom>
          <a:noFill/>
        </p:spPr>
        <p:txBody>
          <a:bodyPr wrap="none" lIns="0" tIns="0" rIns="0" bIns="0" rtlCol="0" anchor="t"/>
          <a:lstStyle/>
          <a:p>
            <a:r>
              <a:rPr lang="en-US" sz="2400" dirty="0">
                <a:latin typeface="Times New Roman" panose="02020603050405020304" pitchFamily="18" charset="0"/>
                <a:ea typeface="+mn-lt"/>
                <a:cs typeface="Times New Roman" panose="02020603050405020304" pitchFamily="18" charset="0"/>
              </a:rPr>
              <a:t>The proposed system enhances accident </a:t>
            </a:r>
            <a:r>
              <a:rPr lang="en-US" sz="2400" dirty="0" smtClean="0">
                <a:latin typeface="Times New Roman" panose="02020603050405020304" pitchFamily="18" charset="0"/>
                <a:ea typeface="+mn-lt"/>
                <a:cs typeface="Times New Roman" panose="02020603050405020304" pitchFamily="18" charset="0"/>
              </a:rPr>
              <a:t>detection</a:t>
            </a:r>
            <a:endParaRPr lang="en-US" sz="2400" dirty="0" smtClean="0">
              <a:latin typeface="Times New Roman" panose="02020603050405020304" pitchFamily="18" charset="0"/>
              <a:ea typeface="+mn-lt"/>
              <a:cs typeface="Times New Roman" panose="02020603050405020304" pitchFamily="18" charset="0"/>
            </a:endParaRPr>
          </a:p>
          <a:p>
            <a:r>
              <a:rPr lang="en-US" sz="2400" dirty="0" smtClean="0">
                <a:latin typeface="Times New Roman" panose="02020603050405020304" pitchFamily="18" charset="0"/>
                <a:ea typeface="+mn-lt"/>
                <a:cs typeface="Times New Roman" panose="02020603050405020304" pitchFamily="18" charset="0"/>
              </a:rPr>
              <a:t> </a:t>
            </a:r>
            <a:r>
              <a:rPr lang="en-US" sz="2400" dirty="0">
                <a:latin typeface="Times New Roman" panose="02020603050405020304" pitchFamily="18" charset="0"/>
                <a:ea typeface="+mn-lt"/>
                <a:cs typeface="Times New Roman" panose="02020603050405020304" pitchFamily="18" charset="0"/>
              </a:rPr>
              <a:t>by utilizing image and video-based </a:t>
            </a:r>
            <a:r>
              <a:rPr lang="en-US" sz="2400" dirty="0" smtClean="0">
                <a:latin typeface="Times New Roman" panose="02020603050405020304" pitchFamily="18" charset="0"/>
                <a:ea typeface="+mn-lt"/>
                <a:cs typeface="Times New Roman" panose="02020603050405020304" pitchFamily="18" charset="0"/>
              </a:rPr>
              <a:t>feature</a:t>
            </a:r>
            <a:endParaRPr lang="en-US" sz="2400" dirty="0" smtClean="0">
              <a:latin typeface="Times New Roman" panose="02020603050405020304" pitchFamily="18" charset="0"/>
              <a:ea typeface="+mn-lt"/>
              <a:cs typeface="Times New Roman" panose="02020603050405020304" pitchFamily="18" charset="0"/>
            </a:endParaRPr>
          </a:p>
          <a:p>
            <a:r>
              <a:rPr lang="en-US" sz="2400" dirty="0" smtClean="0">
                <a:latin typeface="Times New Roman" panose="02020603050405020304" pitchFamily="18" charset="0"/>
                <a:ea typeface="+mn-lt"/>
                <a:cs typeface="Times New Roman" panose="02020603050405020304" pitchFamily="18" charset="0"/>
              </a:rPr>
              <a:t> extraction , eliminating </a:t>
            </a:r>
            <a:r>
              <a:rPr lang="en-US" sz="2400" dirty="0">
                <a:latin typeface="Times New Roman" panose="02020603050405020304" pitchFamily="18" charset="0"/>
                <a:ea typeface="+mn-lt"/>
                <a:cs typeface="Times New Roman" panose="02020603050405020304" pitchFamily="18" charset="0"/>
              </a:rPr>
              <a:t>the need for </a:t>
            </a:r>
            <a:r>
              <a:rPr lang="en-US" sz="2400" dirty="0" smtClean="0">
                <a:latin typeface="Times New Roman" panose="02020603050405020304" pitchFamily="18" charset="0"/>
                <a:ea typeface="+mn-lt"/>
                <a:cs typeface="Times New Roman" panose="02020603050405020304" pitchFamily="18" charset="0"/>
              </a:rPr>
              <a:t>additional</a:t>
            </a:r>
            <a:endParaRPr lang="en-US" sz="2400" dirty="0" smtClean="0">
              <a:latin typeface="Times New Roman" panose="02020603050405020304" pitchFamily="18" charset="0"/>
              <a:ea typeface="+mn-lt"/>
              <a:cs typeface="Times New Roman" panose="02020603050405020304" pitchFamily="18" charset="0"/>
            </a:endParaRPr>
          </a:p>
          <a:p>
            <a:r>
              <a:rPr lang="en-US" sz="2400" dirty="0" smtClean="0">
                <a:latin typeface="Times New Roman" panose="02020603050405020304" pitchFamily="18" charset="0"/>
                <a:ea typeface="+mn-lt"/>
                <a:cs typeface="Times New Roman" panose="02020603050405020304" pitchFamily="18" charset="0"/>
              </a:rPr>
              <a:t> </a:t>
            </a:r>
            <a:r>
              <a:rPr lang="en-US" sz="2400" dirty="0">
                <a:latin typeface="Times New Roman" panose="02020603050405020304" pitchFamily="18" charset="0"/>
                <a:ea typeface="+mn-lt"/>
                <a:cs typeface="Times New Roman" panose="02020603050405020304" pitchFamily="18" charset="0"/>
              </a:rPr>
              <a:t>hardware </a:t>
            </a:r>
            <a:r>
              <a:rPr lang="en-US" sz="2400" dirty="0" smtClean="0">
                <a:latin typeface="Times New Roman" panose="02020603050405020304" pitchFamily="18" charset="0"/>
                <a:ea typeface="+mn-lt"/>
                <a:cs typeface="Times New Roman" panose="02020603050405020304" pitchFamily="18" charset="0"/>
              </a:rPr>
              <a:t>sensors</a:t>
            </a:r>
            <a:r>
              <a:rPr lang="en-US" sz="2400" dirty="0">
                <a:latin typeface="Times New Roman" panose="02020603050405020304" pitchFamily="18" charset="0"/>
                <a:ea typeface="+mn-lt"/>
                <a:cs typeface="Times New Roman" panose="02020603050405020304" pitchFamily="18" charset="0"/>
              </a:rPr>
              <a:t>. Key features include</a:t>
            </a:r>
            <a:r>
              <a:rPr lang="en-US" sz="2400" dirty="0" smtClean="0">
                <a:latin typeface="Times New Roman" panose="02020603050405020304" pitchFamily="18" charset="0"/>
                <a:ea typeface="+mn-lt"/>
                <a:cs typeface="Times New Roman" panose="02020603050405020304" pitchFamily="18" charset="0"/>
              </a:rPr>
              <a:t>:</a:t>
            </a:r>
            <a:endParaRPr lang="en-US" sz="2400" dirty="0" smtClean="0">
              <a:latin typeface="Times New Roman" panose="02020603050405020304" pitchFamily="18" charset="0"/>
              <a:ea typeface="+mn-lt"/>
              <a:cs typeface="Times New Roman" panose="02020603050405020304" pitchFamily="18" charset="0"/>
            </a:endParaRPr>
          </a:p>
          <a:p>
            <a:endParaRPr lang="en-US" sz="2400" dirty="0">
              <a:latin typeface="Times New Roman" panose="02020603050405020304" pitchFamily="18" charset="0"/>
              <a:ea typeface="Calibri" panose="020F0502020204030204"/>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ea typeface="+mn-lt"/>
                <a:cs typeface="Times New Roman" panose="02020603050405020304" pitchFamily="18" charset="0"/>
              </a:rPr>
              <a:t>Accident Detection via CCTV Surveillance: </a:t>
            </a:r>
            <a:endParaRPr lang="en-US" sz="2400" dirty="0" smtClean="0">
              <a:latin typeface="Times New Roman" panose="02020603050405020304" pitchFamily="18" charset="0"/>
              <a:ea typeface="+mn-lt"/>
              <a:cs typeface="Times New Roman" panose="02020603050405020304" pitchFamily="18" charset="0"/>
            </a:endParaRPr>
          </a:p>
          <a:p>
            <a:pPr algn="just"/>
            <a:r>
              <a:rPr lang="en-US" sz="2400" dirty="0" smtClean="0">
                <a:latin typeface="Times New Roman" panose="02020603050405020304" pitchFamily="18" charset="0"/>
                <a:ea typeface="+mn-lt"/>
                <a:cs typeface="Times New Roman" panose="02020603050405020304" pitchFamily="18" charset="0"/>
              </a:rPr>
              <a:t>  Identifies </a:t>
            </a:r>
            <a:r>
              <a:rPr lang="en-US" sz="2400" dirty="0">
                <a:latin typeface="Times New Roman" panose="02020603050405020304" pitchFamily="18" charset="0"/>
                <a:ea typeface="+mn-lt"/>
                <a:cs typeface="Times New Roman" panose="02020603050405020304" pitchFamily="18" charset="0"/>
              </a:rPr>
              <a:t>accidents in real-time from </a:t>
            </a:r>
            <a:r>
              <a:rPr lang="en-US" sz="2400" dirty="0" smtClean="0">
                <a:latin typeface="Times New Roman" panose="02020603050405020304" pitchFamily="18" charset="0"/>
                <a:ea typeface="+mn-lt"/>
                <a:cs typeface="Times New Roman" panose="02020603050405020304" pitchFamily="18" charset="0"/>
              </a:rPr>
              <a:t>surveillance</a:t>
            </a:r>
            <a:endParaRPr lang="en-US" sz="2400" dirty="0" smtClean="0">
              <a:latin typeface="Times New Roman" panose="02020603050405020304" pitchFamily="18" charset="0"/>
              <a:ea typeface="+mn-lt"/>
              <a:cs typeface="Times New Roman" panose="02020603050405020304" pitchFamily="18" charset="0"/>
            </a:endParaRPr>
          </a:p>
          <a:p>
            <a:pPr algn="just"/>
            <a:r>
              <a:rPr lang="en-US" sz="2400" dirty="0" smtClean="0">
                <a:latin typeface="Times New Roman" panose="02020603050405020304" pitchFamily="18" charset="0"/>
                <a:ea typeface="+mn-lt"/>
                <a:cs typeface="Times New Roman" panose="02020603050405020304" pitchFamily="18" charset="0"/>
              </a:rPr>
              <a:t>  footage</a:t>
            </a:r>
            <a:r>
              <a:rPr lang="en-US" sz="2400" dirty="0">
                <a:latin typeface="Times New Roman" panose="02020603050405020304" pitchFamily="18" charset="0"/>
                <a:ea typeface="+mn-lt"/>
                <a:cs typeface="Times New Roman" panose="02020603050405020304" pitchFamily="18" charset="0"/>
              </a:rPr>
              <a:t>.</a:t>
            </a:r>
            <a:endParaRPr lang="en-US" sz="2400" dirty="0">
              <a:latin typeface="Times New Roman" panose="02020603050405020304" pitchFamily="18" charset="0"/>
              <a:ea typeface="Calibri" panose="020F0502020204030204"/>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ea typeface="+mn-lt"/>
                <a:cs typeface="Times New Roman" panose="02020603050405020304" pitchFamily="18" charset="0"/>
              </a:rPr>
              <a:t>Severity-Based Alert System: Determines </a:t>
            </a:r>
            <a:endParaRPr lang="en-US" sz="2400" dirty="0" smtClean="0">
              <a:latin typeface="Times New Roman" panose="02020603050405020304" pitchFamily="18" charset="0"/>
              <a:ea typeface="+mn-lt"/>
              <a:cs typeface="Times New Roman" panose="02020603050405020304" pitchFamily="18" charset="0"/>
            </a:endParaRPr>
          </a:p>
          <a:p>
            <a:pPr algn="just"/>
            <a:r>
              <a:rPr lang="en-US" sz="2400" dirty="0" smtClean="0">
                <a:latin typeface="Times New Roman" panose="02020603050405020304" pitchFamily="18" charset="0"/>
                <a:ea typeface="+mn-lt"/>
                <a:cs typeface="Times New Roman" panose="02020603050405020304" pitchFamily="18" charset="0"/>
              </a:rPr>
              <a:t>  whether </a:t>
            </a:r>
            <a:r>
              <a:rPr lang="en-US" sz="2400" dirty="0">
                <a:latin typeface="Times New Roman" panose="02020603050405020304" pitchFamily="18" charset="0"/>
                <a:ea typeface="+mn-lt"/>
                <a:cs typeface="Times New Roman" panose="02020603050405020304" pitchFamily="18" charset="0"/>
              </a:rPr>
              <a:t>the injury is minor or severe and </a:t>
            </a:r>
            <a:endParaRPr lang="en-US" sz="2400" dirty="0" smtClean="0">
              <a:latin typeface="Times New Roman" panose="02020603050405020304" pitchFamily="18" charset="0"/>
              <a:ea typeface="+mn-lt"/>
              <a:cs typeface="Times New Roman" panose="02020603050405020304" pitchFamily="18" charset="0"/>
            </a:endParaRPr>
          </a:p>
          <a:p>
            <a:pPr algn="just"/>
            <a:r>
              <a:rPr lang="en-US" sz="2400" dirty="0" smtClean="0">
                <a:latin typeface="Times New Roman" panose="02020603050405020304" pitchFamily="18" charset="0"/>
                <a:ea typeface="+mn-lt"/>
                <a:cs typeface="Times New Roman" panose="02020603050405020304" pitchFamily="18" charset="0"/>
              </a:rPr>
              <a:t>  sends </a:t>
            </a:r>
            <a:r>
              <a:rPr lang="en-US" sz="2400" dirty="0">
                <a:latin typeface="Times New Roman" panose="02020603050405020304" pitchFamily="18" charset="0"/>
                <a:ea typeface="+mn-lt"/>
                <a:cs typeface="Times New Roman" panose="02020603050405020304" pitchFamily="18" charset="0"/>
              </a:rPr>
              <a:t>appropriate emergency alerts to </a:t>
            </a:r>
            <a:r>
              <a:rPr lang="en-US" sz="2400" dirty="0" smtClean="0">
                <a:latin typeface="Times New Roman" panose="02020603050405020304" pitchFamily="18" charset="0"/>
                <a:ea typeface="+mn-lt"/>
                <a:cs typeface="Times New Roman" panose="02020603050405020304" pitchFamily="18" charset="0"/>
              </a:rPr>
              <a:t>nearby</a:t>
            </a:r>
            <a:endParaRPr lang="en-US" sz="2400" dirty="0" smtClean="0">
              <a:latin typeface="Times New Roman" panose="02020603050405020304" pitchFamily="18" charset="0"/>
              <a:ea typeface="+mn-lt"/>
              <a:cs typeface="Times New Roman" panose="02020603050405020304" pitchFamily="18" charset="0"/>
            </a:endParaRPr>
          </a:p>
          <a:p>
            <a:pPr algn="just"/>
            <a:r>
              <a:rPr lang="en-US" sz="2400" dirty="0" smtClean="0">
                <a:latin typeface="Times New Roman" panose="02020603050405020304" pitchFamily="18" charset="0"/>
                <a:ea typeface="+mn-lt"/>
                <a:cs typeface="Times New Roman" panose="02020603050405020304" pitchFamily="18" charset="0"/>
              </a:rPr>
              <a:t>  hospitals</a:t>
            </a:r>
            <a:r>
              <a:rPr lang="en-US" sz="2400" dirty="0">
                <a:latin typeface="Times New Roman" panose="02020603050405020304" pitchFamily="18" charset="0"/>
                <a:ea typeface="+mn-lt"/>
                <a:cs typeface="Times New Roman" panose="02020603050405020304" pitchFamily="18" charset="0"/>
              </a:rPr>
              <a:t>.</a:t>
            </a:r>
            <a:endParaRPr lang="en-US" sz="2400" dirty="0">
              <a:latin typeface="Times New Roman" panose="02020603050405020304" pitchFamily="18" charset="0"/>
              <a:ea typeface="Calibri" panose="020F0502020204030204"/>
              <a:cs typeface="Times New Roman" panose="02020603050405020304" pitchFamily="18" charset="0"/>
            </a:endParaRPr>
          </a:p>
          <a:p>
            <a:pPr algn="just">
              <a:lnSpc>
                <a:spcPts val="2800"/>
              </a:lnSpc>
              <a:buFont typeface="Wingdings" panose="05000000000000000000" pitchFamily="2" charset="2"/>
              <a:buChar char="§"/>
            </a:pPr>
            <a:r>
              <a:rPr lang="en-US" sz="2400" dirty="0">
                <a:latin typeface="Times New Roman" panose="02020603050405020304" pitchFamily="18" charset="0"/>
                <a:ea typeface="+mn-lt"/>
                <a:cs typeface="Times New Roman" panose="02020603050405020304" pitchFamily="18" charset="0"/>
              </a:rPr>
              <a:t>Improved Communication: Reduces </a:t>
            </a:r>
            <a:r>
              <a:rPr lang="en-US" sz="2400" dirty="0" smtClean="0">
                <a:latin typeface="Times New Roman" panose="02020603050405020304" pitchFamily="18" charset="0"/>
                <a:ea typeface="+mn-lt"/>
                <a:cs typeface="Times New Roman" panose="02020603050405020304" pitchFamily="18" charset="0"/>
              </a:rPr>
              <a:t>response</a:t>
            </a:r>
            <a:endParaRPr lang="en-US" sz="2400" dirty="0" smtClean="0">
              <a:latin typeface="Times New Roman" panose="02020603050405020304" pitchFamily="18" charset="0"/>
              <a:ea typeface="+mn-lt"/>
              <a:cs typeface="Times New Roman" panose="02020603050405020304" pitchFamily="18" charset="0"/>
            </a:endParaRPr>
          </a:p>
          <a:p>
            <a:pPr algn="just">
              <a:lnSpc>
                <a:spcPts val="2800"/>
              </a:lnSpc>
            </a:pPr>
            <a:r>
              <a:rPr lang="en-US" sz="2400" dirty="0" smtClean="0">
                <a:latin typeface="Times New Roman" panose="02020603050405020304" pitchFamily="18" charset="0"/>
                <a:ea typeface="+mn-lt"/>
                <a:cs typeface="Times New Roman" panose="02020603050405020304" pitchFamily="18" charset="0"/>
              </a:rPr>
              <a:t>  time </a:t>
            </a:r>
            <a:r>
              <a:rPr lang="en-US" sz="2400" dirty="0">
                <a:latin typeface="Times New Roman" panose="02020603050405020304" pitchFamily="18" charset="0"/>
                <a:ea typeface="+mn-lt"/>
                <a:cs typeface="Times New Roman" panose="02020603050405020304" pitchFamily="18" charset="0"/>
              </a:rPr>
              <a:t>by streamlining </a:t>
            </a:r>
            <a:r>
              <a:rPr lang="en-US" sz="2400" dirty="0" smtClean="0">
                <a:latin typeface="Times New Roman" panose="02020603050405020304" pitchFamily="18" charset="0"/>
                <a:ea typeface="+mn-lt"/>
                <a:cs typeface="Times New Roman" panose="02020603050405020304" pitchFamily="18" charset="0"/>
              </a:rPr>
              <a:t>communication</a:t>
            </a:r>
            <a:endParaRPr lang="en-US" sz="2400" dirty="0" smtClean="0">
              <a:latin typeface="Times New Roman" panose="02020603050405020304" pitchFamily="18" charset="0"/>
              <a:ea typeface="+mn-lt"/>
              <a:cs typeface="Times New Roman" panose="02020603050405020304" pitchFamily="18" charset="0"/>
            </a:endParaRPr>
          </a:p>
          <a:p>
            <a:pPr algn="just">
              <a:lnSpc>
                <a:spcPts val="2800"/>
              </a:lnSpc>
            </a:pPr>
            <a:r>
              <a:rPr lang="en-US" sz="2400" dirty="0" smtClean="0">
                <a:latin typeface="Times New Roman" panose="02020603050405020304" pitchFamily="18" charset="0"/>
                <a:ea typeface="+mn-lt"/>
                <a:cs typeface="Times New Roman" panose="02020603050405020304" pitchFamily="18" charset="0"/>
              </a:rPr>
              <a:t>  between </a:t>
            </a:r>
            <a:r>
              <a:rPr lang="en-US" sz="2400" dirty="0">
                <a:latin typeface="Times New Roman" panose="02020603050405020304" pitchFamily="18" charset="0"/>
                <a:ea typeface="+mn-lt"/>
                <a:cs typeface="Times New Roman" panose="02020603050405020304" pitchFamily="18" charset="0"/>
              </a:rPr>
              <a:t>accident sites and hospitals.</a:t>
            </a:r>
            <a:endParaRPr lang="en-US" sz="2400" dirty="0">
              <a:latin typeface="Times New Roman" panose="02020603050405020304" pitchFamily="18" charset="0"/>
              <a:cs typeface="Times New Roman" panose="02020603050405020304" pitchFamily="18" charset="0"/>
            </a:endParaRPr>
          </a:p>
        </p:txBody>
      </p:sp>
      <p:pic>
        <p:nvPicPr>
          <p:cNvPr id="12" name="Image 1" descr="preencoded.png"/>
          <p:cNvPicPr>
            <a:picLocks noChangeAspect="1"/>
          </p:cNvPicPr>
          <p:nvPr/>
        </p:nvPicPr>
        <p:blipFill>
          <a:blip r:embed="rId1"/>
          <a:stretch>
            <a:fillRect/>
          </a:stretch>
        </p:blipFill>
        <p:spPr>
          <a:xfrm>
            <a:off x="7594522" y="1815943"/>
            <a:ext cx="5651541" cy="5651540"/>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64036" y="677917"/>
            <a:ext cx="7901591" cy="895375"/>
          </a:xfrm>
          <a:prstGeom prst="rect">
            <a:avLst/>
          </a:prstGeom>
          <a:noFill/>
        </p:spPr>
        <p:txBody>
          <a:bodyPr wrap="none" lIns="0" tIns="0" rIns="0" bIns="0" rtlCol="0" anchor="t"/>
          <a:lstStyle/>
          <a:p>
            <a:pPr>
              <a:lnSpc>
                <a:spcPts val="5400"/>
              </a:lnSpc>
            </a:pPr>
            <a:r>
              <a:rPr lang="en-US" sz="4300" b="1"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REQUIREMENT SPECIFICATIONS</a:t>
            </a:r>
            <a:endParaRPr lang="en-US" sz="4300" dirty="0">
              <a:solidFill>
                <a:schemeClr val="accent1">
                  <a:lumMod val="75000"/>
                </a:schemeClr>
              </a:solidFill>
            </a:endParaRPr>
          </a:p>
        </p:txBody>
      </p:sp>
      <p:sp>
        <p:nvSpPr>
          <p:cNvPr id="5" name="Text 2"/>
          <p:cNvSpPr/>
          <p:nvPr/>
        </p:nvSpPr>
        <p:spPr>
          <a:xfrm>
            <a:off x="864038" y="2190394"/>
            <a:ext cx="4071581" cy="411480"/>
          </a:xfrm>
          <a:prstGeom prst="rect">
            <a:avLst/>
          </a:prstGeom>
          <a:noFill/>
        </p:spPr>
        <p:txBody>
          <a:bodyPr wrap="none" lIns="0" tIns="0" rIns="0" bIns="0" rtlCol="0" anchor="t"/>
          <a:lstStyle/>
          <a:p>
            <a:pPr>
              <a:lnSpc>
                <a:spcPts val="3200"/>
              </a:lnSpc>
            </a:pPr>
            <a:r>
              <a:rPr lang="en-US" sz="2600" b="1" dirty="0">
                <a:latin typeface="Barlow Medium" panose="00000600000000000000" pitchFamily="34" charset="0"/>
                <a:ea typeface="Barlow Medium" panose="00000600000000000000" pitchFamily="34" charset="-122"/>
                <a:cs typeface="Barlow Medium" panose="00000600000000000000" pitchFamily="34" charset="-120"/>
              </a:rPr>
              <a:t>HARDWARE REQUIREMENTS</a:t>
            </a:r>
            <a:endParaRPr lang="en-US" sz="2600" dirty="0"/>
          </a:p>
        </p:txBody>
      </p:sp>
      <p:sp>
        <p:nvSpPr>
          <p:cNvPr id="6" name="Text 3"/>
          <p:cNvSpPr/>
          <p:nvPr/>
        </p:nvSpPr>
        <p:spPr>
          <a:xfrm>
            <a:off x="864037" y="2848689"/>
            <a:ext cx="6150054" cy="395050"/>
          </a:xfrm>
          <a:prstGeom prst="rect">
            <a:avLst/>
          </a:prstGeom>
          <a:noFill/>
        </p:spPr>
        <p:txBody>
          <a:bodyPr wrap="none" lIns="0" tIns="0" rIns="0" bIns="0" rtlCol="0" anchor="t"/>
          <a:lstStyle/>
          <a:p>
            <a:pPr>
              <a:lnSpc>
                <a:spcPts val="3100"/>
              </a:lnSpc>
            </a:pPr>
            <a:endParaRPr lang="en-US" dirty="0"/>
          </a:p>
        </p:txBody>
      </p:sp>
      <p:sp>
        <p:nvSpPr>
          <p:cNvPr id="7" name="Text 4"/>
          <p:cNvSpPr/>
          <p:nvPr/>
        </p:nvSpPr>
        <p:spPr>
          <a:xfrm>
            <a:off x="864037" y="3465911"/>
            <a:ext cx="6150054" cy="790099"/>
          </a:xfrm>
          <a:prstGeom prst="rect">
            <a:avLst/>
          </a:prstGeom>
          <a:noFill/>
        </p:spPr>
        <p:txBody>
          <a:bodyPr wrap="squar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Computer or Server</a:t>
            </a:r>
            <a:r>
              <a:rPr lang="en-US" b="1" dirty="0">
                <a:latin typeface="Times New Roman" panose="02020603050405020304" pitchFamily="18" charset="0"/>
                <a:ea typeface="Barlow" panose="00000500000000000000" pitchFamily="34" charset="-122"/>
                <a:cs typeface="Times New Roman" panose="02020603050405020304" pitchFamily="18" charset="0"/>
              </a:rPr>
              <a:t>:</a:t>
            </a:r>
            <a:r>
              <a:rPr lang="en-US" dirty="0">
                <a:latin typeface="Times New Roman" panose="02020603050405020304" pitchFamily="18" charset="0"/>
                <a:ea typeface="Barlow" panose="00000500000000000000" pitchFamily="34" charset="-122"/>
                <a:cs typeface="Times New Roman" panose="02020603050405020304" pitchFamily="18" charset="0"/>
              </a:rPr>
              <a:t> Powerful CPU, GPU (NVIDIA recommended), and at least 16GB RAM.</a:t>
            </a:r>
            <a:endParaRPr lang="en-US" dirty="0">
              <a:latin typeface="Times New Roman" panose="02020603050405020304" pitchFamily="18" charset="0"/>
              <a:cs typeface="Times New Roman" panose="02020603050405020304" pitchFamily="18" charset="0"/>
            </a:endParaRPr>
          </a:p>
        </p:txBody>
      </p:sp>
      <p:sp>
        <p:nvSpPr>
          <p:cNvPr id="8" name="Text 5"/>
          <p:cNvSpPr/>
          <p:nvPr/>
        </p:nvSpPr>
        <p:spPr>
          <a:xfrm>
            <a:off x="864037" y="4478179"/>
            <a:ext cx="6150054"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Storage</a:t>
            </a:r>
            <a:r>
              <a:rPr lang="en-US" b="1" dirty="0">
                <a:latin typeface="Times New Roman" panose="02020603050405020304" pitchFamily="18" charset="0"/>
                <a:ea typeface="Barlow" panose="00000500000000000000" pitchFamily="34" charset="-122"/>
                <a:cs typeface="Times New Roman" panose="02020603050405020304" pitchFamily="18" charset="0"/>
              </a:rPr>
              <a:t>:</a:t>
            </a:r>
            <a:r>
              <a:rPr lang="en-US" dirty="0">
                <a:latin typeface="Times New Roman" panose="02020603050405020304" pitchFamily="18" charset="0"/>
                <a:ea typeface="Barlow" panose="00000500000000000000" pitchFamily="34" charset="-122"/>
                <a:cs typeface="Times New Roman" panose="02020603050405020304" pitchFamily="18" charset="0"/>
              </a:rPr>
              <a:t> SSD storage for data handling</a:t>
            </a:r>
            <a:r>
              <a:rPr lang="en-US" dirty="0">
                <a:solidFill>
                  <a:srgbClr val="E5E0DF"/>
                </a:solidFill>
                <a:latin typeface="Times New Roman" panose="02020603050405020304" pitchFamily="18" charset="0"/>
                <a:ea typeface="Barlow" panose="00000500000000000000" pitchFamily="34" charset="-122"/>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9" name="Text 6"/>
          <p:cNvSpPr/>
          <p:nvPr/>
        </p:nvSpPr>
        <p:spPr>
          <a:xfrm>
            <a:off x="864037" y="5095399"/>
            <a:ext cx="6150054" cy="790099"/>
          </a:xfrm>
          <a:prstGeom prst="rect">
            <a:avLst/>
          </a:prstGeom>
          <a:noFill/>
        </p:spPr>
        <p:txBody>
          <a:bodyPr wrap="squar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Camera and Capture Devices</a:t>
            </a:r>
            <a:r>
              <a:rPr lang="en-US" b="1" dirty="0">
                <a:latin typeface="Times New Roman" panose="02020603050405020304" pitchFamily="18" charset="0"/>
                <a:ea typeface="Barlow" panose="00000500000000000000" pitchFamily="34" charset="-122"/>
                <a:cs typeface="Times New Roman" panose="02020603050405020304" pitchFamily="18" charset="0"/>
              </a:rPr>
              <a:t>:</a:t>
            </a:r>
            <a:r>
              <a:rPr lang="en-US" dirty="0">
                <a:latin typeface="Times New Roman" panose="02020603050405020304" pitchFamily="18" charset="0"/>
                <a:ea typeface="Barlow" panose="00000500000000000000" pitchFamily="34" charset="-122"/>
                <a:cs typeface="Times New Roman" panose="02020603050405020304" pitchFamily="18" charset="0"/>
              </a:rPr>
              <a:t> High-quality surveillance cameras.</a:t>
            </a:r>
            <a:endParaRPr lang="en-US" dirty="0">
              <a:latin typeface="Times New Roman" panose="02020603050405020304" pitchFamily="18" charset="0"/>
              <a:cs typeface="Times New Roman" panose="02020603050405020304" pitchFamily="18" charset="0"/>
            </a:endParaRPr>
          </a:p>
        </p:txBody>
      </p:sp>
      <p:sp>
        <p:nvSpPr>
          <p:cNvPr id="10" name="Text 7"/>
          <p:cNvSpPr/>
          <p:nvPr/>
        </p:nvSpPr>
        <p:spPr>
          <a:xfrm>
            <a:off x="864037" y="6107669"/>
            <a:ext cx="6150054"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Network Connectivity:</a:t>
            </a:r>
            <a:r>
              <a:rPr lang="en-US" dirty="0">
                <a:latin typeface="Barlow" panose="00000500000000000000" pitchFamily="34" charset="0"/>
                <a:ea typeface="Barlow" panose="00000500000000000000" pitchFamily="34" charset="-122"/>
                <a:cs typeface="Barlow" panose="00000500000000000000" pitchFamily="34" charset="-120"/>
              </a:rPr>
              <a:t> </a:t>
            </a:r>
            <a:r>
              <a:rPr lang="en-US" dirty="0">
                <a:latin typeface="Times New Roman" panose="02020603050405020304" pitchFamily="18" charset="0"/>
                <a:ea typeface="Barlow" panose="00000500000000000000" pitchFamily="34" charset="-122"/>
                <a:cs typeface="Times New Roman" panose="02020603050405020304" pitchFamily="18" charset="0"/>
              </a:rPr>
              <a:t>Stable high-speed internet</a:t>
            </a:r>
            <a:r>
              <a:rPr lang="en-US" dirty="0">
                <a:solidFill>
                  <a:srgbClr val="E5E0DF"/>
                </a:solidFill>
                <a:latin typeface="Barlow" panose="00000500000000000000" pitchFamily="34" charset="0"/>
                <a:ea typeface="Barlow" panose="00000500000000000000" pitchFamily="34" charset="-122"/>
                <a:cs typeface="Barlow" panose="00000500000000000000" pitchFamily="34" charset="-120"/>
              </a:rPr>
              <a:t>.</a:t>
            </a:r>
            <a:endParaRPr lang="en-US" dirty="0"/>
          </a:p>
        </p:txBody>
      </p:sp>
      <p:sp>
        <p:nvSpPr>
          <p:cNvPr id="11" name="Text 8"/>
          <p:cNvSpPr/>
          <p:nvPr/>
        </p:nvSpPr>
        <p:spPr>
          <a:xfrm>
            <a:off x="864037" y="6724889"/>
            <a:ext cx="6150054"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Power Supply:</a:t>
            </a:r>
            <a:r>
              <a:rPr lang="en-US" dirty="0">
                <a:latin typeface="Barlow" panose="00000500000000000000" pitchFamily="34" charset="0"/>
                <a:ea typeface="Barlow" panose="00000500000000000000" pitchFamily="34" charset="-122"/>
                <a:cs typeface="Barlow" panose="00000500000000000000" pitchFamily="34" charset="-120"/>
              </a:rPr>
              <a:t> </a:t>
            </a:r>
            <a:r>
              <a:rPr lang="en-US" dirty="0">
                <a:latin typeface="Times New Roman" panose="02020603050405020304" pitchFamily="18" charset="0"/>
                <a:ea typeface="Barlow" panose="00000500000000000000" pitchFamily="34" charset="-122"/>
                <a:cs typeface="Times New Roman" panose="02020603050405020304" pitchFamily="18" charset="0"/>
              </a:rPr>
              <a:t>UPS or backup power sources</a:t>
            </a:r>
            <a:r>
              <a:rPr lang="en-US" dirty="0">
                <a:solidFill>
                  <a:srgbClr val="E5E0DF"/>
                </a:solidFill>
                <a:latin typeface="Barlow" panose="00000500000000000000" pitchFamily="34" charset="0"/>
                <a:ea typeface="Barlow" panose="00000500000000000000" pitchFamily="34" charset="-122"/>
                <a:cs typeface="Barlow" panose="00000500000000000000" pitchFamily="34" charset="-120"/>
              </a:rPr>
              <a:t>.</a:t>
            </a:r>
            <a:endParaRPr lang="en-US" dirty="0"/>
          </a:p>
        </p:txBody>
      </p:sp>
      <p:sp>
        <p:nvSpPr>
          <p:cNvPr id="12" name="Text 9"/>
          <p:cNvSpPr/>
          <p:nvPr/>
        </p:nvSpPr>
        <p:spPr>
          <a:xfrm>
            <a:off x="7623930" y="2190394"/>
            <a:ext cx="4023122" cy="411480"/>
          </a:xfrm>
          <a:prstGeom prst="rect">
            <a:avLst/>
          </a:prstGeom>
          <a:noFill/>
        </p:spPr>
        <p:txBody>
          <a:bodyPr wrap="none" lIns="0" tIns="0" rIns="0" bIns="0" rtlCol="0" anchor="t"/>
          <a:lstStyle/>
          <a:p>
            <a:pPr>
              <a:lnSpc>
                <a:spcPts val="3200"/>
              </a:lnSpc>
            </a:pPr>
            <a:r>
              <a:rPr lang="en-US" sz="2600" b="1" dirty="0">
                <a:latin typeface="Barlow Medium" panose="00000600000000000000" pitchFamily="34" charset="0"/>
                <a:ea typeface="Barlow Medium" panose="00000600000000000000" pitchFamily="34" charset="-122"/>
                <a:cs typeface="Barlow Medium" panose="00000600000000000000" pitchFamily="34" charset="-120"/>
              </a:rPr>
              <a:t>SOFTWARE REQUIREMENTS</a:t>
            </a:r>
            <a:endParaRPr lang="en-US" sz="2600" dirty="0"/>
          </a:p>
        </p:txBody>
      </p:sp>
      <p:sp>
        <p:nvSpPr>
          <p:cNvPr id="13" name="Text 10"/>
          <p:cNvSpPr/>
          <p:nvPr/>
        </p:nvSpPr>
        <p:spPr>
          <a:xfrm>
            <a:off x="7623930" y="2848689"/>
            <a:ext cx="6150054" cy="395050"/>
          </a:xfrm>
          <a:prstGeom prst="rect">
            <a:avLst/>
          </a:prstGeom>
          <a:noFill/>
        </p:spPr>
        <p:txBody>
          <a:bodyPr wrap="none" lIns="0" tIns="0" rIns="0" bIns="0" rtlCol="0" anchor="t"/>
          <a:lstStyle/>
          <a:p>
            <a:pPr>
              <a:lnSpc>
                <a:spcPts val="3100"/>
              </a:lnSpc>
            </a:pPr>
            <a:endParaRPr lang="en-US" dirty="0"/>
          </a:p>
        </p:txBody>
      </p:sp>
      <p:sp>
        <p:nvSpPr>
          <p:cNvPr id="14" name="Text 11"/>
          <p:cNvSpPr/>
          <p:nvPr/>
        </p:nvSpPr>
        <p:spPr>
          <a:xfrm>
            <a:off x="7623930" y="3465909"/>
            <a:ext cx="6150054" cy="395050"/>
          </a:xfrm>
          <a:prstGeom prst="rect">
            <a:avLst/>
          </a:prstGeom>
          <a:noFill/>
        </p:spPr>
        <p:txBody>
          <a:bodyPr wrap="none" lIns="0" tIns="0" rIns="0" bIns="0" rtlCol="0" anchor="t"/>
          <a:lstStyle/>
          <a:p>
            <a:pPr>
              <a:lnSpc>
                <a:spcPts val="3100"/>
              </a:lnSpc>
            </a:pPr>
            <a:r>
              <a:rPr lang="en-US" dirty="0">
                <a:latin typeface="Times New Roman" panose="02020603050405020304" pitchFamily="18" charset="0"/>
                <a:ea typeface="Barlow" panose="00000500000000000000" pitchFamily="34" charset="-122"/>
                <a:cs typeface="Times New Roman" panose="02020603050405020304" pitchFamily="18" charset="0"/>
              </a:rPr>
              <a:t>Operating System: Windows 7 above</a:t>
            </a:r>
            <a:endParaRPr lang="en-US" dirty="0">
              <a:latin typeface="Times New Roman" panose="02020603050405020304" pitchFamily="18" charset="0"/>
              <a:cs typeface="Times New Roman" panose="02020603050405020304" pitchFamily="18" charset="0"/>
            </a:endParaRPr>
          </a:p>
        </p:txBody>
      </p:sp>
      <p:sp>
        <p:nvSpPr>
          <p:cNvPr id="15" name="Text 12"/>
          <p:cNvSpPr/>
          <p:nvPr/>
        </p:nvSpPr>
        <p:spPr>
          <a:xfrm>
            <a:off x="7623930" y="4083129"/>
            <a:ext cx="6150054" cy="395050"/>
          </a:xfrm>
          <a:prstGeom prst="rect">
            <a:avLst/>
          </a:prstGeom>
          <a:noFill/>
        </p:spPr>
        <p:txBody>
          <a:bodyPr wrap="none" lIns="0" tIns="0" rIns="0" bIns="0" rtlCol="0" anchor="t"/>
          <a:lstStyle/>
          <a:p>
            <a:pPr>
              <a:lnSpc>
                <a:spcPts val="3100"/>
              </a:lnSpc>
            </a:pPr>
            <a:r>
              <a:rPr lang="en-US" dirty="0">
                <a:latin typeface="Times New Roman" panose="02020603050405020304" pitchFamily="18" charset="0"/>
                <a:ea typeface="Barlow" panose="00000500000000000000" pitchFamily="34" charset="-122"/>
                <a:cs typeface="Times New Roman" panose="02020603050405020304" pitchFamily="18" charset="0"/>
              </a:rPr>
              <a:t>Language: Python</a:t>
            </a:r>
            <a:endParaRPr lang="en-US" dirty="0">
              <a:latin typeface="Times New Roman" panose="02020603050405020304" pitchFamily="18" charset="0"/>
              <a:cs typeface="Times New Roman" panose="02020603050405020304" pitchFamily="18" charset="0"/>
            </a:endParaRPr>
          </a:p>
        </p:txBody>
      </p:sp>
      <p:sp>
        <p:nvSpPr>
          <p:cNvPr id="16" name="Text 13"/>
          <p:cNvSpPr/>
          <p:nvPr/>
        </p:nvSpPr>
        <p:spPr>
          <a:xfrm>
            <a:off x="7623930" y="4700349"/>
            <a:ext cx="6150054" cy="395050"/>
          </a:xfrm>
          <a:prstGeom prst="rect">
            <a:avLst/>
          </a:prstGeom>
          <a:noFill/>
        </p:spPr>
        <p:txBody>
          <a:bodyPr wrap="none" lIns="0" tIns="0" rIns="0" bIns="0" rtlCol="0" anchor="t"/>
          <a:lstStyle/>
          <a:p>
            <a:pPr>
              <a:lnSpc>
                <a:spcPts val="3100"/>
              </a:lnSpc>
            </a:pPr>
            <a:r>
              <a:rPr lang="en-US" dirty="0">
                <a:latin typeface="Times New Roman" panose="02020603050405020304" pitchFamily="18" charset="0"/>
                <a:ea typeface="Barlow" panose="00000500000000000000" pitchFamily="34" charset="-122"/>
                <a:cs typeface="Times New Roman" panose="02020603050405020304" pitchFamily="18" charset="0"/>
              </a:rPr>
              <a:t>Tool: PyCharm</a:t>
            </a:r>
            <a:endParaRPr lang="en-US" dirty="0">
              <a:latin typeface="Times New Roman" panose="02020603050405020304" pitchFamily="18" charset="0"/>
              <a:cs typeface="Times New Roman" panose="02020603050405020304" pitchFamily="18" charset="0"/>
            </a:endParaRPr>
          </a:p>
        </p:txBody>
      </p:sp>
      <p:sp>
        <p:nvSpPr>
          <p:cNvPr id="17" name="Text 14"/>
          <p:cNvSpPr/>
          <p:nvPr/>
        </p:nvSpPr>
        <p:spPr>
          <a:xfrm>
            <a:off x="7623930" y="5317569"/>
            <a:ext cx="6150054" cy="395050"/>
          </a:xfrm>
          <a:prstGeom prst="rect">
            <a:avLst/>
          </a:prstGeom>
          <a:noFill/>
        </p:spPr>
        <p:txBody>
          <a:bodyPr wrap="none" lIns="0" tIns="0" rIns="0" bIns="0" rtlCol="0" anchor="t"/>
          <a:lstStyle/>
          <a:p>
            <a:pPr>
              <a:lnSpc>
                <a:spcPts val="3100"/>
              </a:lnSpc>
            </a:pPr>
            <a:r>
              <a:rPr lang="en-US" dirty="0">
                <a:latin typeface="Times New Roman" panose="02020603050405020304" pitchFamily="18" charset="0"/>
                <a:ea typeface="Barlow" panose="00000500000000000000" pitchFamily="34" charset="-122"/>
                <a:cs typeface="Times New Roman" panose="02020603050405020304" pitchFamily="18" charset="0"/>
              </a:rPr>
              <a:t>Library:Python (version 3.6.5)</a:t>
            </a:r>
            <a:endParaRPr lang="en-US" dirty="0">
              <a:latin typeface="Times New Roman" panose="02020603050405020304" pitchFamily="18" charset="0"/>
              <a:cs typeface="Times New Roman" panose="02020603050405020304" pitchFamily="18" charset="0"/>
            </a:endParaRPr>
          </a:p>
        </p:txBody>
      </p:sp>
      <p:sp>
        <p:nvSpPr>
          <p:cNvPr id="18" name="Text 15"/>
          <p:cNvSpPr/>
          <p:nvPr/>
        </p:nvSpPr>
        <p:spPr>
          <a:xfrm>
            <a:off x="7623930" y="5934789"/>
            <a:ext cx="6150054" cy="395050"/>
          </a:xfrm>
          <a:prstGeom prst="rect">
            <a:avLst/>
          </a:prstGeom>
          <a:noFill/>
        </p:spPr>
        <p:txBody>
          <a:bodyPr wrap="none" lIns="0" tIns="0" rIns="0" bIns="0" rtlCol="0" anchor="t"/>
          <a:lstStyle/>
          <a:p>
            <a:pPr>
              <a:lnSpc>
                <a:spcPts val="3100"/>
              </a:lnSpc>
            </a:pPr>
            <a:r>
              <a:rPr lang="en-US" dirty="0">
                <a:latin typeface="Times New Roman" panose="02020603050405020304" pitchFamily="18" charset="0"/>
                <a:ea typeface="Barlow" panose="00000500000000000000" pitchFamily="34" charset="-122"/>
                <a:cs typeface="Times New Roman" panose="02020603050405020304" pitchFamily="18" charset="0"/>
              </a:rPr>
              <a:t>Keras (version 2.1.6)</a:t>
            </a:r>
            <a:endParaRPr lang="en-US" dirty="0">
              <a:latin typeface="Times New Roman" panose="02020603050405020304" pitchFamily="18" charset="0"/>
              <a:cs typeface="Times New Roman" panose="02020603050405020304" pitchFamily="18" charset="0"/>
            </a:endParaRPr>
          </a:p>
        </p:txBody>
      </p:sp>
      <p:sp>
        <p:nvSpPr>
          <p:cNvPr id="19" name="Text 16"/>
          <p:cNvSpPr/>
          <p:nvPr/>
        </p:nvSpPr>
        <p:spPr>
          <a:xfrm>
            <a:off x="7623930" y="6552009"/>
            <a:ext cx="6150054" cy="395050"/>
          </a:xfrm>
          <a:prstGeom prst="rect">
            <a:avLst/>
          </a:prstGeom>
          <a:noFill/>
        </p:spPr>
        <p:txBody>
          <a:bodyPr wrap="none" lIns="0" tIns="0" rIns="0" bIns="0" rtlCol="0" anchor="t"/>
          <a:lstStyle/>
          <a:p>
            <a:pPr>
              <a:lnSpc>
                <a:spcPts val="3100"/>
              </a:lnSpc>
            </a:pPr>
            <a:r>
              <a:rPr lang="en-US" dirty="0">
                <a:latin typeface="Times New Roman" panose="02020603050405020304" pitchFamily="18" charset="0"/>
                <a:ea typeface="Barlow" panose="00000500000000000000" pitchFamily="34" charset="-122"/>
                <a:cs typeface="Times New Roman" panose="02020603050405020304" pitchFamily="18" charset="0"/>
              </a:rPr>
              <a:t>TensorFlow (version 1.7.0)</a:t>
            </a:r>
            <a:endParaRPr lang="en-US"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1" descr="preencoded.png"/>
          <p:cNvPicPr>
            <a:picLocks noChangeAspect="1"/>
          </p:cNvPicPr>
          <p:nvPr/>
        </p:nvPicPr>
        <p:blipFill>
          <a:blip r:embed="rId1"/>
          <a:stretch>
            <a:fillRect/>
          </a:stretch>
        </p:blipFill>
        <p:spPr>
          <a:xfrm>
            <a:off x="864037" y="1039774"/>
            <a:ext cx="6150054" cy="6150054"/>
          </a:xfrm>
          <a:prstGeom prst="rect">
            <a:avLst/>
          </a:prstGeom>
        </p:spPr>
      </p:pic>
      <p:sp>
        <p:nvSpPr>
          <p:cNvPr id="5" name="Text 1"/>
          <p:cNvSpPr/>
          <p:nvPr/>
        </p:nvSpPr>
        <p:spPr>
          <a:xfrm>
            <a:off x="7451401" y="693683"/>
            <a:ext cx="6874671" cy="1717953"/>
          </a:xfrm>
          <a:prstGeom prst="rect">
            <a:avLst/>
          </a:prstGeom>
          <a:noFill/>
        </p:spPr>
        <p:txBody>
          <a:bodyPr wrap="square" lIns="0" tIns="0" rIns="0" bIns="0" rtlCol="0" anchor="t"/>
          <a:lstStyle/>
          <a:p>
            <a:pPr>
              <a:lnSpc>
                <a:spcPts val="5400"/>
              </a:lnSpc>
            </a:pPr>
            <a:r>
              <a:rPr lang="en-US" sz="43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ALGORITHM </a:t>
            </a:r>
            <a:r>
              <a:rPr lang="en-US" sz="4300" dirty="0" smtClean="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AND TECHNIQUE</a:t>
            </a:r>
            <a:endParaRPr lang="en-US" sz="4300" dirty="0">
              <a:solidFill>
                <a:schemeClr val="accent1">
                  <a:lumMod val="75000"/>
                </a:schemeClr>
              </a:solidFill>
            </a:endParaRPr>
          </a:p>
        </p:txBody>
      </p:sp>
      <p:sp>
        <p:nvSpPr>
          <p:cNvPr id="6" name="Text 2"/>
          <p:cNvSpPr/>
          <p:nvPr/>
        </p:nvSpPr>
        <p:spPr>
          <a:xfrm>
            <a:off x="7606675" y="2641201"/>
            <a:ext cx="6719398" cy="4169885"/>
          </a:xfrm>
          <a:prstGeom prst="rect">
            <a:avLst/>
          </a:prstGeom>
          <a:noFill/>
        </p:spPr>
        <p:txBody>
          <a:bodyPr wrap="square" lIns="0" tIns="0" rIns="0" bIns="0" rtlCol="0" anchor="t"/>
          <a:lstStyle/>
          <a:p>
            <a:pPr algn="just">
              <a:buFont typeface="Arial" panose="020B0604020202020204" pitchFamily="34" charset="0"/>
              <a:buChar char="•"/>
            </a:pPr>
            <a:r>
              <a:rPr lang="en-US" sz="2400" dirty="0">
                <a:latin typeface="Times New Roman" panose="02020603050405020304" pitchFamily="18" charset="0"/>
                <a:ea typeface="+mn-lt"/>
                <a:cs typeface="Times New Roman" panose="02020603050405020304" pitchFamily="18" charset="0"/>
              </a:rPr>
              <a:t>Axis-Aligned Bounding Box (AABB) Technique: Draws rectangular bounding boxes around detected objects for efficient object detection.</a:t>
            </a:r>
            <a:endParaRPr lang="en-US" sz="2400" dirty="0">
              <a:latin typeface="Times New Roman" panose="02020603050405020304" pitchFamily="18" charset="0"/>
              <a:ea typeface="Calibri" panose="020F0502020204030204"/>
              <a:cs typeface="Times New Roman" panose="02020603050405020304" pitchFamily="18" charset="0"/>
            </a:endParaRPr>
          </a:p>
          <a:p>
            <a:pPr algn="just">
              <a:buFont typeface="Arial" panose="020B0604020202020204" pitchFamily="34" charset="0"/>
              <a:buChar char="•"/>
            </a:pPr>
            <a:endParaRPr lang="en-US" sz="2400" dirty="0" smtClean="0">
              <a:latin typeface="Times New Roman" panose="02020603050405020304" pitchFamily="18" charset="0"/>
              <a:ea typeface="+mn-lt"/>
              <a:cs typeface="Times New Roman" panose="02020603050405020304" pitchFamily="18" charset="0"/>
            </a:endParaRPr>
          </a:p>
          <a:p>
            <a:pPr algn="just">
              <a:buFont typeface="Arial" panose="020B0604020202020204" pitchFamily="34" charset="0"/>
              <a:buChar char="•"/>
            </a:pPr>
            <a:r>
              <a:rPr lang="en-US" sz="2400" dirty="0" err="1" smtClean="0">
                <a:latin typeface="Times New Roman" panose="02020603050405020304" pitchFamily="18" charset="0"/>
                <a:ea typeface="+mn-lt"/>
                <a:cs typeface="Times New Roman" panose="02020603050405020304" pitchFamily="18" charset="0"/>
              </a:rPr>
              <a:t>Centroid</a:t>
            </a:r>
            <a:r>
              <a:rPr lang="en-US" sz="2400" dirty="0" smtClean="0">
                <a:latin typeface="Times New Roman" panose="02020603050405020304" pitchFamily="18" charset="0"/>
                <a:ea typeface="+mn-lt"/>
                <a:cs typeface="Times New Roman" panose="02020603050405020304" pitchFamily="18" charset="0"/>
              </a:rPr>
              <a:t>-Based </a:t>
            </a:r>
            <a:r>
              <a:rPr lang="en-US" sz="2400" dirty="0">
                <a:latin typeface="Times New Roman" panose="02020603050405020304" pitchFamily="18" charset="0"/>
                <a:ea typeface="+mn-lt"/>
                <a:cs typeface="Times New Roman" panose="02020603050405020304" pitchFamily="18" charset="0"/>
              </a:rPr>
              <a:t>Gaussian Mixture Model (GMM) Algorithm: Analyzes surveillance footage by modeling object movement patterns, distinguishing normal traffic from anomalies such as accidents.</a:t>
            </a:r>
            <a:endParaRPr lang="en-US" sz="2400" dirty="0">
              <a:latin typeface="Times New Roman" panose="02020603050405020304" pitchFamily="18" charset="0"/>
              <a:ea typeface="Calibri" panose="020F0502020204030204"/>
              <a:cs typeface="Times New Roman" panose="02020603050405020304" pitchFamily="18" charset="0"/>
            </a:endParaRPr>
          </a:p>
          <a:p>
            <a:pPr>
              <a:lnSpc>
                <a:spcPts val="3100"/>
              </a:lnSpc>
            </a:pPr>
            <a:endParaRPr lang="en-US" sz="2400" dirty="0" smtClean="0">
              <a:latin typeface="Times New Roman" panose="02020603050405020304" pitchFamily="18" charset="0"/>
              <a:ea typeface="+mn-lt"/>
              <a:cs typeface="Times New Roman" panose="02020603050405020304" pitchFamily="18" charset="0"/>
            </a:endParaRPr>
          </a:p>
          <a:p>
            <a:pPr algn="just">
              <a:lnSpc>
                <a:spcPts val="3100"/>
              </a:lnSpc>
            </a:pPr>
            <a:r>
              <a:rPr lang="en-US" sz="2400" dirty="0" smtClean="0">
                <a:latin typeface="Times New Roman" panose="02020603050405020304" pitchFamily="18" charset="0"/>
                <a:ea typeface="+mn-lt"/>
                <a:cs typeface="Times New Roman" panose="02020603050405020304" pitchFamily="18" charset="0"/>
              </a:rPr>
              <a:t>This </a:t>
            </a:r>
            <a:r>
              <a:rPr lang="en-US" sz="2400" dirty="0">
                <a:latin typeface="Times New Roman" panose="02020603050405020304" pitchFamily="18" charset="0"/>
                <a:ea typeface="+mn-lt"/>
                <a:cs typeface="Times New Roman" panose="02020603050405020304" pitchFamily="18" charset="0"/>
              </a:rPr>
              <a:t>approach ensures a more effective, sensor-independent accident detection system with faster emergency response, ultimately reducing fatalities.</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a:xfrm>
            <a:off x="4867841" y="189186"/>
            <a:ext cx="1864661" cy="449471"/>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start</a:t>
            </a:r>
            <a:endParaRPr lang="en-IN" sz="1600" dirty="0">
              <a:solidFill>
                <a:schemeClr val="tx1"/>
              </a:solidFill>
            </a:endParaRPr>
          </a:p>
        </p:txBody>
      </p:sp>
      <p:cxnSp>
        <p:nvCxnSpPr>
          <p:cNvPr id="4" name="Straight Arrow Connector 3"/>
          <p:cNvCxnSpPr/>
          <p:nvPr/>
        </p:nvCxnSpPr>
        <p:spPr>
          <a:xfrm flipH="1">
            <a:off x="5739656" y="638657"/>
            <a:ext cx="4482" cy="259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Rectangle: Rounded Corners 14"/>
          <p:cNvSpPr/>
          <p:nvPr/>
        </p:nvSpPr>
        <p:spPr>
          <a:xfrm>
            <a:off x="4733364" y="898633"/>
            <a:ext cx="1864661" cy="553649"/>
          </a:xfrm>
          <a:prstGeom prst="roundRect">
            <a:avLst>
              <a:gd name="adj" fmla="val 29766"/>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Video Input</a:t>
            </a:r>
            <a:endParaRPr lang="en-IN" sz="1600" dirty="0">
              <a:solidFill>
                <a:schemeClr val="tx1"/>
              </a:solidFill>
            </a:endParaRPr>
          </a:p>
        </p:txBody>
      </p:sp>
      <p:cxnSp>
        <p:nvCxnSpPr>
          <p:cNvPr id="6" name="Straight Arrow Connector 5"/>
          <p:cNvCxnSpPr/>
          <p:nvPr/>
        </p:nvCxnSpPr>
        <p:spPr>
          <a:xfrm flipH="1">
            <a:off x="5744138" y="1452283"/>
            <a:ext cx="4482" cy="259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23"/>
          <p:cNvSpPr/>
          <p:nvPr/>
        </p:nvSpPr>
        <p:spPr>
          <a:xfrm>
            <a:off x="4769223" y="1797269"/>
            <a:ext cx="1864661" cy="559830"/>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Opencv-cv2 / pre-processing</a:t>
            </a:r>
            <a:endParaRPr lang="en-IN" sz="1600" dirty="0">
              <a:solidFill>
                <a:schemeClr val="tx1"/>
              </a:solidFill>
            </a:endParaRPr>
          </a:p>
        </p:txBody>
      </p:sp>
      <p:cxnSp>
        <p:nvCxnSpPr>
          <p:cNvPr id="13" name="Straight Arrow Connector 12"/>
          <p:cNvCxnSpPr/>
          <p:nvPr/>
        </p:nvCxnSpPr>
        <p:spPr>
          <a:xfrm flipH="1">
            <a:off x="5714999" y="2357100"/>
            <a:ext cx="4482" cy="259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ectangle: Rounded Corners 22"/>
          <p:cNvSpPr/>
          <p:nvPr/>
        </p:nvSpPr>
        <p:spPr>
          <a:xfrm>
            <a:off x="4787151" y="2617076"/>
            <a:ext cx="1864661" cy="565395"/>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GMM</a:t>
            </a:r>
            <a:endParaRPr lang="en-IN" sz="1600" dirty="0">
              <a:solidFill>
                <a:schemeClr val="tx1"/>
              </a:solidFill>
            </a:endParaRPr>
          </a:p>
        </p:txBody>
      </p:sp>
      <p:cxnSp>
        <p:nvCxnSpPr>
          <p:cNvPr id="15" name="Straight Arrow Connector 14"/>
          <p:cNvCxnSpPr/>
          <p:nvPr/>
        </p:nvCxnSpPr>
        <p:spPr>
          <a:xfrm rot="16200000" flipH="1">
            <a:off x="5499041" y="3375226"/>
            <a:ext cx="38550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Rounded Corners 21"/>
          <p:cNvSpPr/>
          <p:nvPr/>
        </p:nvSpPr>
        <p:spPr>
          <a:xfrm>
            <a:off x="4867841" y="3567189"/>
            <a:ext cx="1864661" cy="496424"/>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Bounding box</a:t>
            </a:r>
            <a:endParaRPr lang="en-IN" sz="1600" dirty="0">
              <a:solidFill>
                <a:schemeClr val="tx1"/>
              </a:solidFill>
            </a:endParaRPr>
          </a:p>
        </p:txBody>
      </p:sp>
      <p:cxnSp>
        <p:nvCxnSpPr>
          <p:cNvPr id="17" name="Straight Arrow Connector 16"/>
          <p:cNvCxnSpPr/>
          <p:nvPr/>
        </p:nvCxnSpPr>
        <p:spPr>
          <a:xfrm rot="5400000">
            <a:off x="5575632" y="4235948"/>
            <a:ext cx="346258" cy="1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Diamond 17"/>
          <p:cNvSpPr/>
          <p:nvPr/>
        </p:nvSpPr>
        <p:spPr>
          <a:xfrm>
            <a:off x="4831981" y="4409871"/>
            <a:ext cx="1819830" cy="1734878"/>
          </a:xfrm>
          <a:prstGeom prst="diamond">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000" dirty="0"/>
              <a:t>Accident detection</a:t>
            </a:r>
            <a:endParaRPr lang="en-IN" sz="1000" dirty="0"/>
          </a:p>
        </p:txBody>
      </p:sp>
      <p:cxnSp>
        <p:nvCxnSpPr>
          <p:cNvPr id="21" name="Straight Arrow Connector 20"/>
          <p:cNvCxnSpPr/>
          <p:nvPr/>
        </p:nvCxnSpPr>
        <p:spPr>
          <a:xfrm flipV="1">
            <a:off x="6670787" y="4598895"/>
            <a:ext cx="711163" cy="69288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2" name="Rectangle: Rounded Corners 19"/>
          <p:cNvSpPr/>
          <p:nvPr/>
        </p:nvSpPr>
        <p:spPr>
          <a:xfrm>
            <a:off x="7467594" y="4252635"/>
            <a:ext cx="1757089" cy="654424"/>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err="1" smtClean="0">
                <a:solidFill>
                  <a:schemeClr val="tx1"/>
                </a:solidFill>
              </a:rPr>
              <a:t>Smtp</a:t>
            </a:r>
            <a:r>
              <a:rPr lang="en-IN" sz="1600" dirty="0" smtClean="0">
                <a:solidFill>
                  <a:schemeClr val="tx1"/>
                </a:solidFill>
              </a:rPr>
              <a:t>/geo-</a:t>
            </a:r>
            <a:r>
              <a:rPr lang="en-IN" sz="1600" dirty="0" err="1" smtClean="0">
                <a:solidFill>
                  <a:schemeClr val="tx1"/>
                </a:solidFill>
              </a:rPr>
              <a:t>py</a:t>
            </a:r>
            <a:endParaRPr lang="en-IN" sz="1600" dirty="0">
              <a:solidFill>
                <a:schemeClr val="tx1"/>
              </a:solidFill>
            </a:endParaRPr>
          </a:p>
        </p:txBody>
      </p:sp>
      <p:cxnSp>
        <p:nvCxnSpPr>
          <p:cNvPr id="24" name="Straight Arrow Connector 23"/>
          <p:cNvCxnSpPr>
            <a:stCxn id="22" idx="2"/>
          </p:cNvCxnSpPr>
          <p:nvPr/>
        </p:nvCxnSpPr>
        <p:spPr>
          <a:xfrm rot="5400000">
            <a:off x="8029576" y="5169838"/>
            <a:ext cx="579342" cy="5378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5" name="Rectangle: Rounded Corners 26"/>
          <p:cNvSpPr/>
          <p:nvPr/>
        </p:nvSpPr>
        <p:spPr>
          <a:xfrm>
            <a:off x="7413809" y="5486401"/>
            <a:ext cx="1864661" cy="658348"/>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Gmail notification</a:t>
            </a:r>
            <a:endParaRPr lang="en-IN" sz="1600" dirty="0">
              <a:solidFill>
                <a:schemeClr val="tx1"/>
              </a:solidFill>
            </a:endParaRPr>
          </a:p>
        </p:txBody>
      </p:sp>
      <p:sp>
        <p:nvSpPr>
          <p:cNvPr id="28" name="Rectangle: Rounded Corners 25"/>
          <p:cNvSpPr/>
          <p:nvPr/>
        </p:nvSpPr>
        <p:spPr>
          <a:xfrm>
            <a:off x="7467594" y="6602507"/>
            <a:ext cx="1864661" cy="649631"/>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Snap alert/police/hospital</a:t>
            </a:r>
            <a:endParaRPr lang="en-IN" sz="1600" dirty="0">
              <a:solidFill>
                <a:schemeClr val="tx1"/>
              </a:solidFill>
            </a:endParaRPr>
          </a:p>
        </p:txBody>
      </p:sp>
      <p:cxnSp>
        <p:nvCxnSpPr>
          <p:cNvPr id="30" name="Straight Arrow Connector 29"/>
          <p:cNvCxnSpPr/>
          <p:nvPr/>
        </p:nvCxnSpPr>
        <p:spPr>
          <a:xfrm rot="5400000">
            <a:off x="8117259" y="6373628"/>
            <a:ext cx="457758"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1" name="Rectangle: Rounded Corners 43"/>
          <p:cNvSpPr/>
          <p:nvPr/>
        </p:nvSpPr>
        <p:spPr>
          <a:xfrm>
            <a:off x="5549155" y="6602507"/>
            <a:ext cx="788894" cy="649630"/>
          </a:xfrm>
          <a:prstGeom prst="roundRect">
            <a:avLst>
              <a:gd name="adj" fmla="val 32299"/>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End</a:t>
            </a:r>
            <a:endParaRPr lang="en-IN" sz="1600" dirty="0">
              <a:solidFill>
                <a:schemeClr val="tx1"/>
              </a:solidFill>
            </a:endParaRPr>
          </a:p>
        </p:txBody>
      </p:sp>
      <p:sp>
        <p:nvSpPr>
          <p:cNvPr id="33" name="Rectangle: Rounded Corners 44"/>
          <p:cNvSpPr/>
          <p:nvPr/>
        </p:nvSpPr>
        <p:spPr>
          <a:xfrm>
            <a:off x="2231090" y="6602507"/>
            <a:ext cx="1864661" cy="649630"/>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Alert Neighbours</a:t>
            </a:r>
            <a:endParaRPr lang="en-IN" sz="1600" dirty="0">
              <a:solidFill>
                <a:schemeClr val="tx1"/>
              </a:solidFill>
            </a:endParaRPr>
          </a:p>
        </p:txBody>
      </p:sp>
      <p:sp>
        <p:nvSpPr>
          <p:cNvPr id="34" name="Rectangle: Rounded Corners 20"/>
          <p:cNvSpPr/>
          <p:nvPr/>
        </p:nvSpPr>
        <p:spPr>
          <a:xfrm>
            <a:off x="2110908" y="4907058"/>
            <a:ext cx="1864661" cy="793936"/>
          </a:xfrm>
          <a:prstGeom prst="roundRect">
            <a:avLst>
              <a:gd name="adj" fmla="val 23894"/>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Alarm</a:t>
            </a:r>
            <a:endParaRPr lang="en-IN" sz="1600" dirty="0">
              <a:solidFill>
                <a:schemeClr val="tx1"/>
              </a:solidFill>
            </a:endParaRPr>
          </a:p>
        </p:txBody>
      </p:sp>
      <p:cxnSp>
        <p:nvCxnSpPr>
          <p:cNvPr id="36" name="Straight Arrow Connector 35"/>
          <p:cNvCxnSpPr/>
          <p:nvPr/>
        </p:nvCxnSpPr>
        <p:spPr>
          <a:xfrm flipH="1">
            <a:off x="6404716" y="6873766"/>
            <a:ext cx="1062878"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4267201" y="6873766"/>
            <a:ext cx="128195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3043238" y="5775512"/>
            <a:ext cx="0" cy="76648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18" idx="1"/>
            <a:endCxn id="34" idx="3"/>
          </p:cNvCxnSpPr>
          <p:nvPr/>
        </p:nvCxnSpPr>
        <p:spPr>
          <a:xfrm rot="10800000" flipV="1">
            <a:off x="3975569" y="5277310"/>
            <a:ext cx="856412" cy="2671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flipV="1">
            <a:off x="4267200" y="2922496"/>
            <a:ext cx="0" cy="1676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a:off x="4267201" y="2922496"/>
            <a:ext cx="46616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429001" y="3182472"/>
            <a:ext cx="666750" cy="384717"/>
          </a:xfrm>
          <a:prstGeom prst="rect">
            <a:avLst/>
          </a:prstGeom>
        </p:spPr>
        <p:txBody>
          <a:bodyPr wrap="square" lIns="91435" tIns="45718" rIns="91435" bIns="45718">
            <a:spAutoFit/>
          </a:bodyPr>
          <a:lstStyle/>
          <a:p>
            <a:r>
              <a:rPr lang="en-IN" dirty="0" smtClean="0"/>
              <a:t>No</a:t>
            </a:r>
            <a:endParaRPr lang="en-US" dirty="0"/>
          </a:p>
        </p:txBody>
      </p:sp>
      <p:sp>
        <p:nvSpPr>
          <p:cNvPr id="58" name="TextBox 57"/>
          <p:cNvSpPr txBox="1"/>
          <p:nvPr/>
        </p:nvSpPr>
        <p:spPr>
          <a:xfrm>
            <a:off x="6598024" y="4598894"/>
            <a:ext cx="527989" cy="384717"/>
          </a:xfrm>
          <a:prstGeom prst="rect">
            <a:avLst/>
          </a:prstGeom>
          <a:noFill/>
        </p:spPr>
        <p:txBody>
          <a:bodyPr wrap="square" lIns="91435" tIns="45718" rIns="91435" bIns="45718" rtlCol="0">
            <a:spAutoFit/>
          </a:bodyPr>
          <a:lstStyle/>
          <a:p>
            <a:r>
              <a:rPr lang="en-GB" dirty="0" smtClean="0"/>
              <a:t>Yes </a:t>
            </a:r>
            <a:endParaRPr lang="en-US" dirty="0"/>
          </a:p>
        </p:txBody>
      </p:sp>
      <p:sp>
        <p:nvSpPr>
          <p:cNvPr id="59" name="TextBox 58"/>
          <p:cNvSpPr txBox="1"/>
          <p:nvPr/>
        </p:nvSpPr>
        <p:spPr>
          <a:xfrm>
            <a:off x="4267200" y="4907058"/>
            <a:ext cx="600641" cy="384717"/>
          </a:xfrm>
          <a:prstGeom prst="rect">
            <a:avLst/>
          </a:prstGeom>
          <a:noFill/>
        </p:spPr>
        <p:txBody>
          <a:bodyPr wrap="square" lIns="91435" tIns="45718" rIns="91435" bIns="45718" rtlCol="0">
            <a:spAutoFit/>
          </a:bodyPr>
          <a:lstStyle/>
          <a:p>
            <a:r>
              <a:rPr lang="en-GB" dirty="0" smtClean="0"/>
              <a:t>Yes</a:t>
            </a:r>
            <a:endParaRPr lang="en-US" dirty="0"/>
          </a:p>
        </p:txBody>
      </p:sp>
      <p:sp>
        <p:nvSpPr>
          <p:cNvPr id="62" name="TextBox 61"/>
          <p:cNvSpPr txBox="1"/>
          <p:nvPr/>
        </p:nvSpPr>
        <p:spPr>
          <a:xfrm>
            <a:off x="480310" y="467748"/>
            <a:ext cx="3261194" cy="861770"/>
          </a:xfrm>
          <a:prstGeom prst="rect">
            <a:avLst/>
          </a:prstGeom>
          <a:noFill/>
        </p:spPr>
        <p:txBody>
          <a:bodyPr wrap="square" lIns="91435" tIns="45718" rIns="91435" bIns="45718" rtlCol="0">
            <a:spAutoFit/>
          </a:bodyPr>
          <a:lstStyle/>
          <a:p>
            <a:r>
              <a:rPr lang="en-GB" sz="3100" dirty="0" smtClean="0">
                <a:latin typeface="Book Antiqua" panose="02040602050305030304" pitchFamily="18" charset="0"/>
              </a:rPr>
              <a:t>Architecture</a:t>
            </a:r>
            <a:endParaRPr lang="en-GB" sz="3100" dirty="0" smtClean="0">
              <a:latin typeface="Book Antiqua" panose="02040602050305030304" pitchFamily="18" charset="0"/>
            </a:endParaRPr>
          </a:p>
          <a:p>
            <a:endParaRPr lang="en-US" dirty="0"/>
          </a:p>
        </p:txBody>
      </p:sp>
      <p:cxnSp>
        <p:nvCxnSpPr>
          <p:cNvPr id="68" name="Straight Arrow Connector 67"/>
          <p:cNvCxnSpPr/>
          <p:nvPr/>
        </p:nvCxnSpPr>
        <p:spPr>
          <a:xfrm flipV="1">
            <a:off x="3429001" y="4598896"/>
            <a:ext cx="914400" cy="30816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3" name="Oval 72"/>
          <p:cNvSpPr/>
          <p:nvPr/>
        </p:nvSpPr>
        <p:spPr>
          <a:xfrm>
            <a:off x="4867841" y="243012"/>
            <a:ext cx="1864661" cy="449471"/>
          </a:xfrm>
          <a:prstGeom prst="ellips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lIns="91435" tIns="45718" rIns="91435" bIns="45718" rtlCol="0" anchor="ctr"/>
          <a:lstStyle/>
          <a:p>
            <a:pPr algn="ctr"/>
            <a:r>
              <a:rPr lang="en-IN" sz="1600" dirty="0">
                <a:solidFill>
                  <a:schemeClr val="tx1"/>
                </a:solidFill>
              </a:rPr>
              <a:t>start</a:t>
            </a:r>
            <a:endParaRPr lang="en-IN" sz="1600" dirty="0">
              <a:solidFill>
                <a:schemeClr val="tx1"/>
              </a:solidFill>
            </a:endParaRP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64037" y="1436846"/>
            <a:ext cx="5486400" cy="685800"/>
          </a:xfrm>
          <a:prstGeom prst="rect">
            <a:avLst/>
          </a:prstGeom>
          <a:noFill/>
        </p:spPr>
        <p:txBody>
          <a:bodyPr wrap="none" lIns="0" tIns="0" rIns="0" bIns="0" rtlCol="0" anchor="t"/>
          <a:lstStyle/>
          <a:p>
            <a:pPr>
              <a:lnSpc>
                <a:spcPts val="5400"/>
              </a:lnSpc>
            </a:pPr>
            <a:endParaRPr lang="en-US" sz="4300" dirty="0"/>
          </a:p>
        </p:txBody>
      </p:sp>
      <p:pic>
        <p:nvPicPr>
          <p:cNvPr id="5" name="Image 1" descr="preencoded.png"/>
          <p:cNvPicPr>
            <a:picLocks noChangeAspect="1"/>
          </p:cNvPicPr>
          <p:nvPr/>
        </p:nvPicPr>
        <p:blipFill>
          <a:blip r:embed="rId1"/>
          <a:stretch>
            <a:fillRect/>
          </a:stretch>
        </p:blipFill>
        <p:spPr>
          <a:xfrm>
            <a:off x="864037" y="2770584"/>
            <a:ext cx="4443890" cy="2468880"/>
          </a:xfrm>
          <a:prstGeom prst="rect">
            <a:avLst/>
          </a:prstGeom>
        </p:spPr>
      </p:pic>
      <p:sp>
        <p:nvSpPr>
          <p:cNvPr id="6" name="Text 2"/>
          <p:cNvSpPr/>
          <p:nvPr/>
        </p:nvSpPr>
        <p:spPr>
          <a:xfrm>
            <a:off x="864037" y="5517118"/>
            <a:ext cx="3291840" cy="411480"/>
          </a:xfrm>
          <a:prstGeom prst="rect">
            <a:avLst/>
          </a:prstGeom>
          <a:noFill/>
        </p:spPr>
        <p:txBody>
          <a:bodyPr wrap="none" lIns="0" tIns="0" rIns="0" bIns="0" rtlCol="0" anchor="t"/>
          <a:lstStyle/>
          <a:p>
            <a:pPr>
              <a:lnSpc>
                <a:spcPts val="3200"/>
              </a:lnSpc>
            </a:pPr>
            <a:endParaRPr lang="en-US" sz="2600" dirty="0"/>
          </a:p>
        </p:txBody>
      </p:sp>
      <p:sp>
        <p:nvSpPr>
          <p:cNvPr id="7" name="Text 3"/>
          <p:cNvSpPr/>
          <p:nvPr/>
        </p:nvSpPr>
        <p:spPr>
          <a:xfrm>
            <a:off x="864037" y="6175415"/>
            <a:ext cx="6150054" cy="395050"/>
          </a:xfrm>
          <a:prstGeom prst="rect">
            <a:avLst/>
          </a:prstGeom>
          <a:noFill/>
        </p:spPr>
        <p:txBody>
          <a:bodyPr wrap="none" lIns="0" tIns="0" rIns="0" bIns="0" rtlCol="0" anchor="t"/>
          <a:lstStyle/>
          <a:p>
            <a:pPr>
              <a:lnSpc>
                <a:spcPts val="3100"/>
              </a:lnSpc>
            </a:pPr>
            <a:endParaRPr lang="en-US" dirty="0"/>
          </a:p>
        </p:txBody>
      </p:sp>
      <p:sp>
        <p:nvSpPr>
          <p:cNvPr id="9" name="Text 4"/>
          <p:cNvSpPr/>
          <p:nvPr/>
        </p:nvSpPr>
        <p:spPr>
          <a:xfrm>
            <a:off x="7623930" y="5517118"/>
            <a:ext cx="3291840" cy="411480"/>
          </a:xfrm>
          <a:prstGeom prst="rect">
            <a:avLst/>
          </a:prstGeom>
          <a:noFill/>
        </p:spPr>
        <p:txBody>
          <a:bodyPr wrap="none" lIns="0" tIns="0" rIns="0" bIns="0" rtlCol="0" anchor="t"/>
          <a:lstStyle/>
          <a:p>
            <a:pPr>
              <a:lnSpc>
                <a:spcPts val="3200"/>
              </a:lnSpc>
            </a:pPr>
            <a:endParaRPr lang="en-US" sz="2600" dirty="0"/>
          </a:p>
        </p:txBody>
      </p:sp>
      <p:sp>
        <p:nvSpPr>
          <p:cNvPr id="10" name="Text 5"/>
          <p:cNvSpPr/>
          <p:nvPr/>
        </p:nvSpPr>
        <p:spPr>
          <a:xfrm>
            <a:off x="7623930" y="6175415"/>
            <a:ext cx="6150054" cy="395050"/>
          </a:xfrm>
          <a:prstGeom prst="rect">
            <a:avLst/>
          </a:prstGeom>
          <a:noFill/>
        </p:spPr>
        <p:txBody>
          <a:bodyPr wrap="none" lIns="0" tIns="0" rIns="0" bIns="0" rtlCol="0" anchor="t"/>
          <a:lstStyle/>
          <a:p>
            <a:pPr>
              <a:lnSpc>
                <a:spcPts val="3100"/>
              </a:lnSpc>
            </a:pPr>
            <a:endParaRPr lang="en-US" dirty="0"/>
          </a:p>
        </p:txBody>
      </p:sp>
      <p:pic>
        <p:nvPicPr>
          <p:cNvPr id="11" name="Picture 2" descr="F:\Machine Learning 2022-2023\AA Documents\ACCIDENT DETECTION\511055_1_En_6_Fig1_HTML.png"/>
          <p:cNvPicPr>
            <a:picLocks noChangeAspect="1" noChangeArrowheads="1"/>
          </p:cNvPicPr>
          <p:nvPr/>
        </p:nvPicPr>
        <p:blipFill>
          <a:blip r:embed="rId2"/>
          <a:srcRect/>
          <a:stretch>
            <a:fillRect/>
          </a:stretch>
        </p:blipFill>
        <p:spPr bwMode="auto">
          <a:xfrm>
            <a:off x="433578" y="1017494"/>
            <a:ext cx="6208981" cy="5966629"/>
          </a:xfrm>
          <a:prstGeom prst="rect">
            <a:avLst/>
          </a:prstGeom>
          <a:noFill/>
        </p:spPr>
      </p:pic>
      <p:pic>
        <p:nvPicPr>
          <p:cNvPr id="12" name="Picture 2" descr="Untitled Workspace"/>
          <p:cNvPicPr>
            <a:picLocks noChangeAspect="1" noChangeArrowheads="1"/>
          </p:cNvPicPr>
          <p:nvPr/>
        </p:nvPicPr>
        <p:blipFill>
          <a:blip r:embed="rId3"/>
          <a:srcRect/>
          <a:stretch>
            <a:fillRect/>
          </a:stretch>
        </p:blipFill>
        <p:spPr bwMode="auto">
          <a:xfrm>
            <a:off x="6642558" y="1204805"/>
            <a:ext cx="7767125" cy="5635217"/>
          </a:xfrm>
          <a:prstGeom prst="rect">
            <a:avLst/>
          </a:prstGeom>
          <a:noFill/>
          <a:ln w="9525">
            <a:noFill/>
            <a:miter lim="800000"/>
            <a:headEnd/>
            <a:tailEnd/>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691509" y="534283"/>
            <a:ext cx="5486400" cy="685800"/>
          </a:xfrm>
          <a:prstGeom prst="rect">
            <a:avLst/>
          </a:prstGeom>
          <a:noFill/>
        </p:spPr>
        <p:txBody>
          <a:bodyPr wrap="none" lIns="0" tIns="0" rIns="0" bIns="0" rtlCol="0" anchor="t"/>
          <a:lstStyle/>
          <a:p>
            <a:pPr>
              <a:lnSpc>
                <a:spcPts val="5400"/>
              </a:lnSpc>
            </a:pPr>
            <a:r>
              <a:rPr lang="en-US" sz="4300" b="1" dirty="0" smtClean="0">
                <a:solidFill>
                  <a:schemeClr val="accent1">
                    <a:lumMod val="75000"/>
                  </a:schemeClr>
                </a:solidFill>
                <a:latin typeface="Barlow Medium" panose="00000600000000000000"/>
                <a:ea typeface="Barlow Medium" panose="00000600000000000000" pitchFamily="34" charset="-122"/>
                <a:cs typeface="Barlow Medium" panose="00000600000000000000" pitchFamily="34" charset="-120"/>
              </a:rPr>
              <a:t>MODULES</a:t>
            </a:r>
            <a:endParaRPr lang="en-US" sz="4300" dirty="0">
              <a:solidFill>
                <a:schemeClr val="accent1">
                  <a:lumMod val="75000"/>
                </a:schemeClr>
              </a:solidFill>
            </a:endParaRPr>
          </a:p>
        </p:txBody>
      </p:sp>
      <p:sp>
        <p:nvSpPr>
          <p:cNvPr id="6" name="Text 3"/>
          <p:cNvSpPr/>
          <p:nvPr/>
        </p:nvSpPr>
        <p:spPr>
          <a:xfrm>
            <a:off x="691511" y="1434663"/>
            <a:ext cx="12877534" cy="4915564"/>
          </a:xfrm>
          <a:prstGeom prst="rect">
            <a:avLst/>
          </a:prstGeom>
          <a:noFill/>
        </p:spPr>
        <p:txBody>
          <a:bodyPr wrap="none" lIns="0" tIns="0" rIns="0" bIns="0" rtlCol="0" anchor="t"/>
          <a:lstStyle/>
          <a:p>
            <a:r>
              <a:rPr lang="en-US" sz="3100" dirty="0">
                <a:latin typeface="Times New Roman" panose="02020603050405020304" pitchFamily="18" charset="0"/>
                <a:ea typeface="Calibri" panose="020F0502020204030204"/>
                <a:cs typeface="Times New Roman" panose="02020603050405020304" pitchFamily="18" charset="0"/>
              </a:rPr>
              <a:t>1.Input  Modules</a:t>
            </a:r>
            <a:r>
              <a:rPr lang="en-US" sz="3100" dirty="0" smtClean="0">
                <a:latin typeface="Times New Roman" panose="02020603050405020304" pitchFamily="18" charset="0"/>
                <a:ea typeface="Calibri" panose="020F0502020204030204"/>
                <a:cs typeface="Times New Roman" panose="02020603050405020304" pitchFamily="18" charset="0"/>
              </a:rPr>
              <a:t>:</a:t>
            </a:r>
            <a:endParaRPr lang="en-US" sz="3100" dirty="0">
              <a:latin typeface="Times New Roman" panose="02020603050405020304" pitchFamily="18" charset="0"/>
              <a:ea typeface="Calibri" panose="020F0502020204030204"/>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The system processes video input from CCTV cameras installed on highways or </a:t>
            </a:r>
            <a:endParaRPr lang="en-US" sz="2400" dirty="0" smtClean="0">
              <a:latin typeface="Times New Roman" panose="02020603050405020304" pitchFamily="18" charset="0"/>
              <a:ea typeface="+mn-lt"/>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ea typeface="+mn-lt"/>
                <a:cs typeface="Times New Roman" panose="02020603050405020304" pitchFamily="18" charset="0"/>
              </a:rPr>
              <a:t>accident-prone </a:t>
            </a:r>
            <a:r>
              <a:rPr lang="en-US" sz="2400" dirty="0">
                <a:latin typeface="Times New Roman" panose="02020603050405020304" pitchFamily="18" charset="0"/>
                <a:ea typeface="+mn-lt"/>
                <a:cs typeface="Times New Roman" panose="02020603050405020304" pitchFamily="18" charset="0"/>
              </a:rPr>
              <a:t>areas.</a:t>
            </a:r>
            <a:endParaRPr lang="en-US" sz="2400" dirty="0">
              <a:latin typeface="Times New Roman" panose="02020603050405020304" pitchFamily="18" charset="0"/>
              <a:ea typeface="Calibri" panose="020F0502020204030204"/>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OpenCV is used to read the video, capturing frames for further analysis.</a:t>
            </a:r>
            <a:endParaRPr lang="en-US" sz="2400" dirty="0">
              <a:latin typeface="Times New Roman" panose="02020603050405020304" pitchFamily="18" charset="0"/>
              <a:ea typeface="Calibri" panose="020F0502020204030204"/>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The video feed is continuously monitored for detecting potential accidents.</a:t>
            </a:r>
            <a:endParaRPr lang="en-US" sz="2400" dirty="0">
              <a:latin typeface="Times New Roman" panose="02020603050405020304" pitchFamily="18" charset="0"/>
              <a:cs typeface="Times New Roman" panose="02020603050405020304" pitchFamily="18" charset="0"/>
            </a:endParaRPr>
          </a:p>
          <a:p>
            <a:endParaRPr lang="en-US" sz="3100" dirty="0" smtClean="0">
              <a:latin typeface="Times New Roman" panose="02020603050405020304" pitchFamily="18" charset="0"/>
              <a:ea typeface="+mn-lt"/>
              <a:cs typeface="Times New Roman" panose="02020603050405020304" pitchFamily="18" charset="0"/>
            </a:endParaRPr>
          </a:p>
          <a:p>
            <a:r>
              <a:rPr lang="en-US" sz="3100" dirty="0" smtClean="0">
                <a:latin typeface="Times New Roman" panose="02020603050405020304" pitchFamily="18" charset="0"/>
                <a:ea typeface="+mn-lt"/>
                <a:cs typeface="Times New Roman" panose="02020603050405020304" pitchFamily="18" charset="0"/>
              </a:rPr>
              <a:t>2</a:t>
            </a:r>
            <a:r>
              <a:rPr lang="en-US" sz="3100" dirty="0">
                <a:latin typeface="Times New Roman" panose="02020603050405020304" pitchFamily="18" charset="0"/>
                <a:ea typeface="+mn-lt"/>
                <a:cs typeface="Times New Roman" panose="02020603050405020304" pitchFamily="18" charset="0"/>
              </a:rPr>
              <a:t>. Background Learning Modules:</a:t>
            </a:r>
            <a:endParaRPr lang="en-US" sz="31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This module distinguishes between the static background and moving foreground objects </a:t>
            </a:r>
            <a:endParaRPr lang="en-US" sz="2400" dirty="0" smtClean="0">
              <a:latin typeface="Times New Roman" panose="02020603050405020304" pitchFamily="18" charset="0"/>
              <a:ea typeface="+mn-lt"/>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ea typeface="+mn-lt"/>
                <a:cs typeface="Times New Roman" panose="02020603050405020304" pitchFamily="18" charset="0"/>
              </a:rPr>
              <a:t>in </a:t>
            </a:r>
            <a:r>
              <a:rPr lang="en-US" sz="2400" dirty="0">
                <a:latin typeface="Times New Roman" panose="02020603050405020304" pitchFamily="18" charset="0"/>
                <a:ea typeface="+mn-lt"/>
                <a:cs typeface="Times New Roman" panose="02020603050405020304" pitchFamily="18" charset="0"/>
              </a:rPr>
              <a:t>the video feed.</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It extracts frames and applies the Mixture of Gaussians (MOG) algorithm to model </a:t>
            </a:r>
            <a:endParaRPr lang="en-US" sz="2400" dirty="0" smtClean="0">
              <a:latin typeface="Times New Roman" panose="02020603050405020304" pitchFamily="18" charset="0"/>
              <a:ea typeface="+mn-lt"/>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ea typeface="+mn-lt"/>
                <a:cs typeface="Times New Roman" panose="02020603050405020304" pitchFamily="18" charset="0"/>
              </a:rPr>
              <a:t>background </a:t>
            </a:r>
            <a:r>
              <a:rPr lang="en-US" sz="2400" dirty="0">
                <a:latin typeface="Times New Roman" panose="02020603050405020304" pitchFamily="18" charset="0"/>
                <a:ea typeface="+mn-lt"/>
                <a:cs typeface="Times New Roman" panose="02020603050405020304" pitchFamily="18" charset="0"/>
              </a:rPr>
              <a:t>pixels.</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The background remains unchanged, while moving objects (vehicles, pedestrians) are </a:t>
            </a:r>
            <a:endParaRPr lang="en-US" sz="2400" dirty="0" smtClean="0">
              <a:latin typeface="Times New Roman" panose="02020603050405020304" pitchFamily="18" charset="0"/>
              <a:ea typeface="+mn-lt"/>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ea typeface="+mn-lt"/>
                <a:cs typeface="Times New Roman" panose="02020603050405020304" pitchFamily="18" charset="0"/>
              </a:rPr>
              <a:t>classified </a:t>
            </a:r>
            <a:r>
              <a:rPr lang="en-US" sz="2400" dirty="0">
                <a:latin typeface="Times New Roman" panose="02020603050405020304" pitchFamily="18" charset="0"/>
                <a:ea typeface="+mn-lt"/>
                <a:cs typeface="Times New Roman" panose="02020603050405020304" pitchFamily="18" charset="0"/>
              </a:rPr>
              <a:t>as the foreground.</a:t>
            </a:r>
            <a:endParaRPr lang="en-US" sz="2400" dirty="0">
              <a:latin typeface="Times New Roman" panose="02020603050405020304" pitchFamily="18" charset="0"/>
              <a:cs typeface="Times New Roman" panose="02020603050405020304" pitchFamily="18" charset="0"/>
            </a:endParaRPr>
          </a:p>
          <a:p>
            <a:pPr>
              <a:lnSpc>
                <a:spcPts val="3100"/>
              </a:lnSpc>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OpenCV’s cv2.createBackgroundSubtractorMOG() function is used to filter </a:t>
            </a:r>
            <a:r>
              <a:rPr lang="en-US" sz="2400" dirty="0" smtClean="0">
                <a:latin typeface="Times New Roman" panose="02020603050405020304" pitchFamily="18" charset="0"/>
                <a:ea typeface="+mn-lt"/>
                <a:cs typeface="Times New Roman" panose="02020603050405020304" pitchFamily="18" charset="0"/>
              </a:rPr>
              <a:t>background</a:t>
            </a:r>
            <a:endParaRPr lang="en-US" sz="2400" dirty="0" smtClean="0">
              <a:latin typeface="Times New Roman" panose="02020603050405020304" pitchFamily="18" charset="0"/>
              <a:ea typeface="+mn-lt"/>
              <a:cs typeface="Times New Roman" panose="02020603050405020304" pitchFamily="18" charset="0"/>
            </a:endParaRPr>
          </a:p>
          <a:p>
            <a:pPr>
              <a:lnSpc>
                <a:spcPts val="3100"/>
              </a:lnSpc>
              <a:buFont typeface="Wingdings" panose="05000000000000000000" pitchFamily="2" charset="2"/>
              <a:buChar char="Ø"/>
            </a:pPr>
            <a:r>
              <a:rPr lang="en-US" sz="2400" dirty="0" smtClean="0">
                <a:latin typeface="Times New Roman" panose="02020603050405020304" pitchFamily="18" charset="0"/>
                <a:ea typeface="+mn-lt"/>
                <a:cs typeface="Times New Roman" panose="02020603050405020304" pitchFamily="18" charset="0"/>
              </a:rPr>
              <a:t> </a:t>
            </a:r>
            <a:r>
              <a:rPr lang="en-US" sz="2400" dirty="0">
                <a:latin typeface="Times New Roman" panose="02020603050405020304" pitchFamily="18" charset="0"/>
                <a:ea typeface="+mn-lt"/>
                <a:cs typeface="Times New Roman" panose="02020603050405020304" pitchFamily="18" charset="0"/>
              </a:rPr>
              <a:t>elements and detect motion effectively.</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48322" y="457200"/>
            <a:ext cx="5386626" cy="646386"/>
          </a:xfrm>
          <a:prstGeom prst="rect">
            <a:avLst/>
          </a:prstGeom>
          <a:noFill/>
        </p:spPr>
        <p:txBody>
          <a:bodyPr wrap="none" lIns="0" tIns="0" rIns="0" bIns="0" rtlCol="0" anchor="t"/>
          <a:lstStyle/>
          <a:p>
            <a:pPr>
              <a:lnSpc>
                <a:spcPts val="5300"/>
              </a:lnSpc>
            </a:pPr>
            <a:r>
              <a:rPr lang="en-US" sz="4100" dirty="0" smtClean="0">
                <a:solidFill>
                  <a:schemeClr val="accent1">
                    <a:lumMod val="75000"/>
                  </a:schemeClr>
                </a:solidFill>
                <a:latin typeface="Barlow Medium" panose="00000600000000000000"/>
              </a:rPr>
              <a:t>MODULES</a:t>
            </a:r>
            <a:endParaRPr lang="en-US" sz="4100" dirty="0">
              <a:solidFill>
                <a:schemeClr val="accent1">
                  <a:lumMod val="75000"/>
                </a:schemeClr>
              </a:solidFill>
            </a:endParaRPr>
          </a:p>
        </p:txBody>
      </p:sp>
      <p:sp>
        <p:nvSpPr>
          <p:cNvPr id="6" name="Text 3"/>
          <p:cNvSpPr/>
          <p:nvPr/>
        </p:nvSpPr>
        <p:spPr>
          <a:xfrm>
            <a:off x="986347" y="1324303"/>
            <a:ext cx="12933758" cy="6455463"/>
          </a:xfrm>
          <a:prstGeom prst="rect">
            <a:avLst/>
          </a:prstGeom>
          <a:noFill/>
        </p:spPr>
        <p:txBody>
          <a:bodyPr wrap="square" lIns="0" tIns="0" rIns="0" bIns="0" rtlCol="0" anchor="t"/>
          <a:lstStyle/>
          <a:p>
            <a:r>
              <a:rPr lang="en-US" sz="3100" dirty="0">
                <a:latin typeface="Book Antiqua" panose="02040602050305030304"/>
                <a:ea typeface="+mn-lt"/>
                <a:cs typeface="+mn-lt"/>
              </a:rPr>
              <a:t>3. </a:t>
            </a:r>
            <a:r>
              <a:rPr lang="en-US" sz="3100" dirty="0">
                <a:latin typeface="Times New Roman" panose="02020603050405020304" pitchFamily="18" charset="0"/>
                <a:ea typeface="+mn-lt"/>
                <a:cs typeface="Times New Roman" panose="02020603050405020304" pitchFamily="18" charset="0"/>
              </a:rPr>
              <a:t>Foreground Extraction </a:t>
            </a:r>
            <a:r>
              <a:rPr lang="en-US" sz="3100" dirty="0" smtClean="0">
                <a:latin typeface="Times New Roman" panose="02020603050405020304" pitchFamily="18" charset="0"/>
                <a:ea typeface="+mn-lt"/>
                <a:cs typeface="Times New Roman" panose="02020603050405020304" pitchFamily="18" charset="0"/>
              </a:rPr>
              <a:t>Module:</a:t>
            </a:r>
            <a:endParaRPr lang="en-US" sz="31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US" sz="2400" dirty="0">
                <a:latin typeface="Times New Roman" panose="02020603050405020304" pitchFamily="18" charset="0"/>
                <a:ea typeface="+mn-lt"/>
                <a:cs typeface="Times New Roman" panose="02020603050405020304" pitchFamily="18" charset="0"/>
              </a:rPr>
              <a:t>This module isolates moving objects using background subtraction techniques.</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US" sz="2400" dirty="0">
                <a:latin typeface="Times New Roman" panose="02020603050405020304" pitchFamily="18" charset="0"/>
                <a:ea typeface="+mn-lt"/>
                <a:cs typeface="Times New Roman" panose="02020603050405020304" pitchFamily="18" charset="0"/>
              </a:rPr>
              <a:t>Key steps involved:</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US" sz="2400" dirty="0">
                <a:latin typeface="Times New Roman" panose="02020603050405020304" pitchFamily="18" charset="0"/>
                <a:ea typeface="+mn-lt"/>
                <a:cs typeface="Times New Roman" panose="02020603050405020304" pitchFamily="18" charset="0"/>
              </a:rPr>
              <a:t>Background Subtraction: Identifies foreground objects by removing static pixels.</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US" sz="2400" dirty="0">
                <a:latin typeface="Times New Roman" panose="02020603050405020304" pitchFamily="18" charset="0"/>
                <a:ea typeface="+mn-lt"/>
                <a:cs typeface="Times New Roman" panose="02020603050405020304" pitchFamily="18" charset="0"/>
              </a:rPr>
              <a:t>Image Enhancement: Noise filtering, dilation, and erosion techniques refine object contours.</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US" sz="2400" dirty="0">
                <a:latin typeface="Times New Roman" panose="02020603050405020304" pitchFamily="18" charset="0"/>
                <a:ea typeface="+mn-lt"/>
                <a:cs typeface="Times New Roman" panose="02020603050405020304" pitchFamily="18" charset="0"/>
              </a:rPr>
              <a:t>Foreground Extraction: Clearly identifies moving vehicles and potential accident scenarios</a:t>
            </a:r>
            <a:r>
              <a:rPr lang="en-US" sz="2400" dirty="0" smtClean="0">
                <a:latin typeface="Times New Roman" panose="02020603050405020304" pitchFamily="18" charset="0"/>
                <a:ea typeface="+mn-lt"/>
                <a:cs typeface="Times New Roman" panose="02020603050405020304" pitchFamily="18" charset="0"/>
              </a:rPr>
              <a:t>.</a:t>
            </a:r>
            <a:endParaRPr lang="en-US" sz="2400" dirty="0" smtClean="0">
              <a:latin typeface="Times New Roman" panose="02020603050405020304" pitchFamily="18" charset="0"/>
              <a:ea typeface="+mn-lt"/>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3100" dirty="0">
                <a:latin typeface="Times New Roman" panose="02020603050405020304" pitchFamily="18" charset="0"/>
                <a:ea typeface="+mn-lt"/>
                <a:cs typeface="Times New Roman" panose="02020603050405020304" pitchFamily="18" charset="0"/>
              </a:rPr>
              <a:t>4. Accident Detection Module:</a:t>
            </a:r>
            <a:endParaRPr lang="en-US" sz="31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The system analyzes extracted foreground objects and applies contour-based feature extraction.</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Key features such as centroid, aspect ratio, area, size, and solidity are computed for vehicle classification.</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Bounding boxes are drawn around moving vehicles. When two bounding boxes overlap or collide, the system detects a potential accident.</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The collision detection mechanism determines whether the event is an accident or normal vehicle movement.</a:t>
            </a:r>
            <a:endParaRPr lang="en-US" sz="2400" dirty="0">
              <a:latin typeface="Times New Roman" panose="02020603050405020304" pitchFamily="18" charset="0"/>
              <a:cs typeface="Times New Roman" panose="02020603050405020304" pitchFamily="18" charset="0"/>
            </a:endParaRPr>
          </a:p>
          <a:p>
            <a:pPr>
              <a:lnSpc>
                <a:spcPts val="3050"/>
              </a:lnSpc>
              <a:buFont typeface="Wingdings" panose="05000000000000000000" pitchFamily="2" charset="2"/>
              <a:buChar char="Ø"/>
            </a:pPr>
            <a:r>
              <a:rPr lang="en-US" sz="2400" dirty="0">
                <a:latin typeface="Times New Roman" panose="02020603050405020304" pitchFamily="18" charset="0"/>
                <a:ea typeface="+mn-lt"/>
                <a:cs typeface="Times New Roman" panose="02020603050405020304" pitchFamily="18" charset="0"/>
              </a:rPr>
              <a:t>This modular approach ensures real-time accident detection, enabling timely alerts and emergency response, ultimately reducing fatalities.</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378373" y="350783"/>
            <a:ext cx="5972066" cy="685800"/>
          </a:xfrm>
          <a:prstGeom prst="rect">
            <a:avLst/>
          </a:prstGeom>
          <a:noFill/>
        </p:spPr>
        <p:txBody>
          <a:bodyPr wrap="none" lIns="0" tIns="0" rIns="0" bIns="0" rtlCol="0" anchor="t"/>
          <a:lstStyle/>
          <a:p>
            <a:pPr>
              <a:lnSpc>
                <a:spcPts val="5400"/>
              </a:lnSpc>
            </a:pPr>
            <a:r>
              <a:rPr lang="en-GB" sz="4300" dirty="0" smtClean="0">
                <a:solidFill>
                  <a:schemeClr val="accent1">
                    <a:lumMod val="75000"/>
                  </a:schemeClr>
                </a:solidFill>
                <a:latin typeface="Barlow Medium" panose="00000600000000000000" pitchFamily="34" charset="0"/>
              </a:rPr>
              <a:t>Coding</a:t>
            </a:r>
            <a:endParaRPr lang="en-US" sz="4300" dirty="0">
              <a:solidFill>
                <a:schemeClr val="accent1">
                  <a:lumMod val="75000"/>
                </a:schemeClr>
              </a:solidFill>
            </a:endParaRPr>
          </a:p>
        </p:txBody>
      </p:sp>
      <p:sp>
        <p:nvSpPr>
          <p:cNvPr id="5" name="Text 2"/>
          <p:cNvSpPr/>
          <p:nvPr/>
        </p:nvSpPr>
        <p:spPr>
          <a:xfrm>
            <a:off x="864041" y="1671145"/>
            <a:ext cx="6750709" cy="395050"/>
          </a:xfrm>
          <a:prstGeom prst="rect">
            <a:avLst/>
          </a:prstGeom>
          <a:noFill/>
        </p:spPr>
        <p:txBody>
          <a:bodyPr wrap="none" lIns="0" tIns="0" rIns="0" bIns="0" rtlCol="0" anchor="t"/>
          <a:lstStyle/>
          <a:p>
            <a:pPr>
              <a:lnSpc>
                <a:spcPts val="3100"/>
              </a:lnSpc>
            </a:pPr>
            <a:endParaRPr lang="en-US" dirty="0"/>
          </a:p>
        </p:txBody>
      </p:sp>
      <p:sp>
        <p:nvSpPr>
          <p:cNvPr id="6" name="Text 3"/>
          <p:cNvSpPr/>
          <p:nvPr/>
        </p:nvSpPr>
        <p:spPr>
          <a:xfrm>
            <a:off x="630623" y="1308538"/>
            <a:ext cx="12565118" cy="6660930"/>
          </a:xfrm>
          <a:prstGeom prst="rect">
            <a:avLst/>
          </a:prstGeom>
          <a:noFill/>
        </p:spPr>
        <p:txBody>
          <a:bodyPr wrap="square" lIns="0" tIns="0" rIns="0" bIns="0" rtlCol="0" anchor="t"/>
          <a:lstStyle/>
          <a:p>
            <a:pPr>
              <a:lnSpc>
                <a:spcPts val="3100"/>
              </a:lnSpc>
            </a:pPr>
            <a:r>
              <a:rPr lang="en-US" dirty="0" smtClean="0">
                <a:latin typeface="Times New Roman" panose="02020603050405020304" pitchFamily="18" charset="0"/>
              </a:rPr>
              <a:t>import </a:t>
            </a:r>
            <a:r>
              <a:rPr lang="en-US" dirty="0" err="1" smtClean="0">
                <a:latin typeface="Times New Roman" panose="02020603050405020304" pitchFamily="18" charset="0"/>
              </a:rPr>
              <a:t>smtplib</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import cv2</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from </a:t>
            </a:r>
            <a:r>
              <a:rPr lang="en-US" dirty="0" err="1" smtClean="0">
                <a:latin typeface="Times New Roman" panose="02020603050405020304" pitchFamily="18" charset="0"/>
              </a:rPr>
              <a:t>email.mime.multipart</a:t>
            </a:r>
            <a:r>
              <a:rPr lang="en-US" dirty="0" smtClean="0">
                <a:latin typeface="Times New Roman" panose="02020603050405020304" pitchFamily="18" charset="0"/>
              </a:rPr>
              <a:t> import </a:t>
            </a:r>
            <a:r>
              <a:rPr lang="en-US" dirty="0" err="1" smtClean="0">
                <a:latin typeface="Times New Roman" panose="02020603050405020304" pitchFamily="18" charset="0"/>
              </a:rPr>
              <a:t>MIMEMultipart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from </a:t>
            </a:r>
            <a:r>
              <a:rPr lang="en-US" dirty="0" err="1" smtClean="0">
                <a:latin typeface="Times New Roman" panose="02020603050405020304" pitchFamily="18" charset="0"/>
              </a:rPr>
              <a:t>email.mime.text</a:t>
            </a:r>
            <a:r>
              <a:rPr lang="en-US" dirty="0" smtClean="0">
                <a:latin typeface="Times New Roman" panose="02020603050405020304" pitchFamily="18" charset="0"/>
              </a:rPr>
              <a:t> import </a:t>
            </a:r>
            <a:r>
              <a:rPr lang="en-US" dirty="0" err="1" smtClean="0">
                <a:latin typeface="Times New Roman" panose="02020603050405020304" pitchFamily="18" charset="0"/>
              </a:rPr>
              <a:t>MIMEText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from </a:t>
            </a:r>
            <a:r>
              <a:rPr lang="en-US" dirty="0" err="1" smtClean="0">
                <a:latin typeface="Times New Roman" panose="02020603050405020304" pitchFamily="18" charset="0"/>
              </a:rPr>
              <a:t>email.mime.base</a:t>
            </a:r>
            <a:r>
              <a:rPr lang="en-US" dirty="0" smtClean="0">
                <a:latin typeface="Times New Roman" panose="02020603050405020304" pitchFamily="18" charset="0"/>
              </a:rPr>
              <a:t> import </a:t>
            </a:r>
            <a:r>
              <a:rPr lang="en-US" dirty="0" err="1" smtClean="0">
                <a:latin typeface="Times New Roman" panose="02020603050405020304" pitchFamily="18" charset="0"/>
              </a:rPr>
              <a:t>MIMEBase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from email import encoders</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import </a:t>
            </a:r>
            <a:r>
              <a:rPr lang="en-US" dirty="0" err="1" smtClean="0">
                <a:latin typeface="Times New Roman" panose="02020603050405020304" pitchFamily="18" charset="0"/>
              </a:rPr>
              <a:t>geocoder</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import folium</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from cv2 import </a:t>
            </a:r>
            <a:r>
              <a:rPr lang="en-US" dirty="0" err="1" smtClean="0">
                <a:latin typeface="Times New Roman" panose="02020603050405020304" pitchFamily="18" charset="0"/>
              </a:rPr>
              <a:t>imwrite</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Email Configuration (Replace with your actual credentials)</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EMAIL_ADDRESS = "ksvarani204@gmail.com"</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EMAIL_PASSWORD = "</a:t>
            </a:r>
            <a:r>
              <a:rPr lang="en-US" dirty="0" err="1" smtClean="0">
                <a:latin typeface="Times New Roman" panose="02020603050405020304" pitchFamily="18" charset="0"/>
              </a:rPr>
              <a:t>najc</a:t>
            </a:r>
            <a:r>
              <a:rPr lang="en-US" dirty="0" smtClean="0">
                <a:latin typeface="Times New Roman" panose="02020603050405020304" pitchFamily="18" charset="0"/>
              </a:rPr>
              <a:t> </a:t>
            </a:r>
            <a:r>
              <a:rPr lang="en-US" dirty="0" err="1" smtClean="0">
                <a:latin typeface="Times New Roman" panose="02020603050405020304" pitchFamily="18" charset="0"/>
              </a:rPr>
              <a:t>qfgd</a:t>
            </a:r>
            <a:r>
              <a:rPr lang="en-US" dirty="0" smtClean="0">
                <a:latin typeface="Times New Roman" panose="02020603050405020304" pitchFamily="18" charset="0"/>
              </a:rPr>
              <a:t> </a:t>
            </a:r>
            <a:r>
              <a:rPr lang="en-US" dirty="0" err="1" smtClean="0">
                <a:latin typeface="Times New Roman" panose="02020603050405020304" pitchFamily="18" charset="0"/>
              </a:rPr>
              <a:t>bkul</a:t>
            </a:r>
            <a:r>
              <a:rPr lang="en-US" dirty="0" smtClean="0">
                <a:latin typeface="Times New Roman" panose="02020603050405020304" pitchFamily="18" charset="0"/>
              </a:rPr>
              <a:t> </a:t>
            </a:r>
            <a:r>
              <a:rPr lang="en-US" dirty="0" err="1" smtClean="0">
                <a:latin typeface="Times New Roman" panose="02020603050405020304" pitchFamily="18" charset="0"/>
              </a:rPr>
              <a:t>vkge</a:t>
            </a:r>
            <a:r>
              <a:rPr lang="en-US" dirty="0" smtClean="0">
                <a:latin typeface="Times New Roman" panose="02020603050405020304" pitchFamily="18" charset="0"/>
              </a:rPr>
              <a:t>"  # Use an App Password for Gmail</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Video Capture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cap = cv2.VideoCapture("assets/test_0.mp4")  # Change video source if needed</a:t>
            </a:r>
            <a:endParaRPr lang="en-US" dirty="0" smtClean="0">
              <a:latin typeface="Times New Roman" panose="02020603050405020304" pitchFamily="18" charset="0"/>
            </a:endParaRPr>
          </a:p>
          <a:p>
            <a:pPr>
              <a:lnSpc>
                <a:spcPts val="3100"/>
              </a:lnSpc>
            </a:pPr>
            <a:r>
              <a:rPr lang="en-US" dirty="0" smtClean="0">
                <a:solidFill>
                  <a:schemeClr val="bg1"/>
                </a:solidFill>
                <a:latin typeface="Times New Roman" panose="02020603050405020304" pitchFamily="18" charset="0"/>
              </a:rPr>
              <a:t>if not </a:t>
            </a:r>
            <a:r>
              <a:rPr lang="en-US" dirty="0" err="1" smtClean="0">
                <a:solidFill>
                  <a:schemeClr val="bg1"/>
                </a:solidFill>
                <a:latin typeface="Times New Roman" panose="02020603050405020304" pitchFamily="18" charset="0"/>
              </a:rPr>
              <a:t>cap.isOpened</a:t>
            </a:r>
            <a:r>
              <a:rPr lang="en-US" dirty="0" smtClean="0">
                <a:solidFill>
                  <a:schemeClr val="bg1"/>
                </a:solidFill>
                <a:latin typeface="Times New Roman" panose="02020603050405020304" pitchFamily="18" charset="0"/>
              </a:rPr>
              <a:t>():</a:t>
            </a:r>
            <a:endParaRPr lang="en-US" dirty="0" smtClean="0">
              <a:solidFill>
                <a:schemeClr val="bg1"/>
              </a:solidFill>
              <a:latin typeface="Times New Roman" panose="02020603050405020304" pitchFamily="18" charset="0"/>
            </a:endParaRPr>
          </a:p>
          <a:p>
            <a:pPr>
              <a:lnSpc>
                <a:spcPts val="3100"/>
              </a:lnSpc>
            </a:pPr>
            <a:r>
              <a:rPr lang="en-US" dirty="0" smtClean="0">
                <a:solidFill>
                  <a:schemeClr val="bg1"/>
                </a:solidFill>
                <a:latin typeface="Book Antiqua" panose="02040602050305030304" pitchFamily="18" charset="0"/>
              </a:rPr>
              <a:t>            </a:t>
            </a:r>
            <a:endParaRPr lang="en-US" dirty="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64037" y="331076"/>
            <a:ext cx="5486400" cy="1084815"/>
          </a:xfrm>
          <a:prstGeom prst="rect">
            <a:avLst/>
          </a:prstGeom>
          <a:noFill/>
        </p:spPr>
        <p:txBody>
          <a:bodyPr wrap="none" lIns="0" tIns="0" rIns="0" bIns="0" rtlCol="0" anchor="t"/>
          <a:lstStyle/>
          <a:p>
            <a:pPr>
              <a:lnSpc>
                <a:spcPts val="5400"/>
              </a:lnSpc>
            </a:pPr>
            <a:r>
              <a:rPr lang="en-GB" sz="4300" dirty="0" smtClean="0">
                <a:solidFill>
                  <a:schemeClr val="accent1">
                    <a:lumMod val="75000"/>
                  </a:schemeClr>
                </a:solidFill>
                <a:latin typeface="Barlow Medium" panose="00000600000000000000" pitchFamily="34" charset="0"/>
              </a:rPr>
              <a:t>Table of content:</a:t>
            </a:r>
            <a:endParaRPr lang="en-US" sz="4300" dirty="0">
              <a:solidFill>
                <a:schemeClr val="accent1">
                  <a:lumMod val="75000"/>
                </a:schemeClr>
              </a:solidFill>
            </a:endParaRPr>
          </a:p>
        </p:txBody>
      </p:sp>
      <p:sp>
        <p:nvSpPr>
          <p:cNvPr id="5" name="Shape 2"/>
          <p:cNvSpPr/>
          <p:nvPr/>
        </p:nvSpPr>
        <p:spPr>
          <a:xfrm>
            <a:off x="864039" y="2471978"/>
            <a:ext cx="12902326" cy="4341733"/>
          </a:xfrm>
          <a:prstGeom prst="roundRect">
            <a:avLst>
              <a:gd name="adj" fmla="val 2388"/>
            </a:avLst>
          </a:prstGeom>
          <a:noFill/>
          <a:ln w="15240">
            <a:solidFill>
              <a:srgbClr val="FFFFFF">
                <a:alpha val="24000"/>
              </a:srgbClr>
            </a:solidFill>
            <a:prstDash val="solid"/>
          </a:ln>
        </p:spPr>
      </p:sp>
      <p:sp>
        <p:nvSpPr>
          <p:cNvPr id="6" name="Shape 3"/>
          <p:cNvSpPr/>
          <p:nvPr/>
        </p:nvSpPr>
        <p:spPr>
          <a:xfrm>
            <a:off x="864039" y="1415892"/>
            <a:ext cx="10660554" cy="6277680"/>
          </a:xfrm>
          <a:prstGeom prst="rect">
            <a:avLst/>
          </a:prstGeom>
          <a:solidFill>
            <a:srgbClr val="FFFFFF">
              <a:alpha val="4000"/>
            </a:srgbClr>
          </a:solidFill>
        </p:spPr>
      </p:sp>
      <p:sp>
        <p:nvSpPr>
          <p:cNvPr id="16" name="TextBox 15"/>
          <p:cNvSpPr txBox="1"/>
          <p:nvPr/>
        </p:nvSpPr>
        <p:spPr>
          <a:xfrm>
            <a:off x="3039680" y="1056290"/>
            <a:ext cx="5978195" cy="7540518"/>
          </a:xfrm>
          <a:prstGeom prst="rect">
            <a:avLst/>
          </a:prstGeom>
          <a:noFill/>
        </p:spPr>
        <p:txBody>
          <a:bodyPr wrap="square" lIns="91431" tIns="45716" rIns="91431" bIns="45716" rtlCol="0">
            <a:spAutoFit/>
          </a:bodyPr>
          <a:lstStyle/>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Abstract</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Introduction</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Literature review</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Existing System</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Problem statement</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Objective</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Scope of the Project</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Proposed System</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Software and  hardware requirements</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Algorithm and Technique</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Architecture</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Modules</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Implementation</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Output/Result</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Conclusion</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Future Enhancement</a:t>
            </a:r>
            <a:endParaRPr lang="en-GB" sz="2400" dirty="0" smtClean="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Reference</a:t>
            </a:r>
            <a:endParaRPr lang="en-GB" sz="2400" dirty="0" smtClean="0">
              <a:latin typeface="Times New Roman" panose="02020603050405020304" pitchFamily="18" charset="0"/>
              <a:cs typeface="Times New Roman" panose="02020603050405020304" pitchFamily="18" charset="0"/>
            </a:endParaRPr>
          </a:p>
          <a:p>
            <a:endParaRPr lang="en-GB" dirty="0" smtClean="0"/>
          </a:p>
          <a:p>
            <a:endParaRPr lang="en-GB" dirty="0" smtClean="0"/>
          </a:p>
          <a:p>
            <a:endParaRPr lang="en-GB" dirty="0" smtClean="0"/>
          </a:p>
          <a:p>
            <a:endParaRPr lang="en-GB" dirty="0" smtClean="0"/>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4"/>
          <p:cNvSpPr/>
          <p:nvPr/>
        </p:nvSpPr>
        <p:spPr>
          <a:xfrm>
            <a:off x="614855" y="283781"/>
            <a:ext cx="13151510" cy="7646275"/>
          </a:xfrm>
          <a:prstGeom prst="rect">
            <a:avLst/>
          </a:prstGeom>
          <a:noFill/>
        </p:spPr>
        <p:txBody>
          <a:bodyPr wrap="none" lIns="0" tIns="0" rIns="0" bIns="0" rtlCol="0" anchor="t"/>
          <a:lstStyle/>
          <a:p>
            <a:pPr>
              <a:lnSpc>
                <a:spcPts val="3100"/>
              </a:lnSpc>
            </a:pPr>
            <a:r>
              <a:rPr lang="en-US" sz="2000" dirty="0" smtClean="0">
                <a:solidFill>
                  <a:schemeClr val="bg1"/>
                </a:solidFill>
                <a:latin typeface="Book Antiqua" panose="02040602050305030304" pitchFamily="18" charset="0"/>
              </a:rPr>
              <a:t> </a:t>
            </a:r>
            <a:r>
              <a:rPr lang="en-US" sz="2000" dirty="0" smtClean="0">
                <a:latin typeface="Times New Roman" panose="02020603050405020304" pitchFamily="18" charset="0"/>
              </a:rPr>
              <a:t>print("Initializing the capture...")</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cap.open</a:t>
            </a:r>
            <a:r>
              <a:rPr lang="en-US" sz="2000" dirty="0" smtClean="0">
                <a:latin typeface="Times New Roman" panose="02020603050405020304" pitchFamily="18" charset="0"/>
              </a:rPr>
              <a:t>("assets/accident.mp4")</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print("Done.")</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Background </a:t>
            </a:r>
            <a:r>
              <a:rPr lang="en-US" sz="2000" dirty="0" err="1" smtClean="0">
                <a:latin typeface="Times New Roman" panose="02020603050405020304" pitchFamily="18" charset="0"/>
              </a:rPr>
              <a:t>Subtractor</a:t>
            </a:r>
            <a:endParaRPr lang="en-US" sz="2000" dirty="0" smtClean="0">
              <a:latin typeface="Times New Roman" panose="02020603050405020304" pitchFamily="18" charset="0"/>
            </a:endParaRPr>
          </a:p>
          <a:p>
            <a:pPr>
              <a:lnSpc>
                <a:spcPts val="3100"/>
              </a:lnSpc>
            </a:pPr>
            <a:r>
              <a:rPr lang="en-US" sz="2000" dirty="0" err="1" smtClean="0">
                <a:latin typeface="Times New Roman" panose="02020603050405020304" pitchFamily="18" charset="0"/>
              </a:rPr>
              <a:t>subtractor</a:t>
            </a:r>
            <a:r>
              <a:rPr lang="en-US" sz="2000" dirty="0" smtClean="0">
                <a:latin typeface="Times New Roman" panose="02020603050405020304" pitchFamily="18" charset="0"/>
              </a:rPr>
              <a:t> = cv2.createBackgroundSubtractorMOG2(history=50, </a:t>
            </a:r>
            <a:r>
              <a:rPr lang="en-US" sz="2000" dirty="0" err="1" smtClean="0">
                <a:latin typeface="Times New Roman" panose="02020603050405020304" pitchFamily="18" charset="0"/>
              </a:rPr>
              <a:t>varThreshold</a:t>
            </a:r>
            <a:r>
              <a:rPr lang="en-US" sz="2000" dirty="0" smtClean="0">
                <a:latin typeface="Times New Roman" panose="02020603050405020304" pitchFamily="18" charset="0"/>
              </a:rPr>
              <a:t>=20)</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Text Settings</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font = cv2.FONT_HERSHEY_SIMPLEX</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org = (40, 50)</a:t>
            </a:r>
            <a:endParaRPr lang="en-US" sz="2000" dirty="0" smtClean="0">
              <a:latin typeface="Times New Roman" panose="02020603050405020304" pitchFamily="18" charset="0"/>
            </a:endParaRPr>
          </a:p>
          <a:p>
            <a:pPr>
              <a:lnSpc>
                <a:spcPts val="3100"/>
              </a:lnSpc>
            </a:pPr>
            <a:r>
              <a:rPr lang="en-US" sz="2000" dirty="0" err="1" smtClean="0">
                <a:latin typeface="Times New Roman" panose="02020603050405020304" pitchFamily="18" charset="0"/>
              </a:rPr>
              <a:t>fontScale</a:t>
            </a:r>
            <a:r>
              <a:rPr lang="en-US" sz="2000" dirty="0" smtClean="0">
                <a:latin typeface="Times New Roman" panose="02020603050405020304" pitchFamily="18" charset="0"/>
              </a:rPr>
              <a:t> = 0.8</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color = (0, 0, 255)</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thickness = 2</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err="1" smtClean="0">
                <a:latin typeface="Times New Roman" panose="02020603050405020304" pitchFamily="18" charset="0"/>
              </a:rPr>
              <a:t>arcount</a:t>
            </a:r>
            <a:r>
              <a:rPr lang="en-US" sz="2000" dirty="0" smtClean="0">
                <a:latin typeface="Times New Roman" panose="02020603050405020304" pitchFamily="18" charset="0"/>
              </a:rPr>
              <a:t> = 0  # Counter for accident detection</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count = -1</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while True:</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res, frame = </a:t>
            </a:r>
            <a:r>
              <a:rPr lang="en-US" sz="2000" dirty="0" err="1" smtClean="0">
                <a:latin typeface="Times New Roman" panose="02020603050405020304" pitchFamily="18" charset="0"/>
              </a:rPr>
              <a:t>cap.read</a:t>
            </a:r>
            <a:r>
              <a:rPr lang="en-US" sz="2000" dirty="0" smtClean="0">
                <a:latin typeface="Times New Roman" panose="02020603050405020304" pitchFamily="18" charset="0"/>
              </a:rPr>
              <a:t>()</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if not res:</a:t>
            </a:r>
            <a:endParaRPr lang="en-US" sz="2000" dirty="0" smtClean="0">
              <a:latin typeface="Times New Roman" panose="02020603050405020304" pitchFamily="18" charset="0"/>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3"/>
          <p:cNvSpPr/>
          <p:nvPr/>
        </p:nvSpPr>
        <p:spPr>
          <a:xfrm>
            <a:off x="362608" y="346844"/>
            <a:ext cx="13403757" cy="7488620"/>
          </a:xfrm>
          <a:prstGeom prst="rect">
            <a:avLst/>
          </a:prstGeom>
          <a:noFill/>
        </p:spPr>
        <p:txBody>
          <a:bodyPr wrap="none" lIns="0" tIns="0" rIns="0" bIns="0" rtlCol="0" anchor="t"/>
          <a:lstStyle/>
          <a:p>
            <a:pPr>
              <a:lnSpc>
                <a:spcPts val="3100"/>
              </a:lnSpc>
            </a:pPr>
            <a:r>
              <a:rPr lang="en-US" sz="2000" dirty="0" smtClean="0">
                <a:latin typeface="Times New Roman" panose="02020603050405020304" pitchFamily="18" charset="0"/>
              </a:rPr>
              <a:t> break  # Stop if video ends</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 Apply Background Subtraction</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mask = </a:t>
            </a:r>
            <a:r>
              <a:rPr lang="en-US" sz="2000" dirty="0" err="1" smtClean="0">
                <a:latin typeface="Times New Roman" panose="02020603050405020304" pitchFamily="18" charset="0"/>
              </a:rPr>
              <a:t>subtractor.apply</a:t>
            </a:r>
            <a:r>
              <a:rPr lang="en-US" sz="2000" dirty="0" smtClean="0">
                <a:latin typeface="Times New Roman" panose="02020603050405020304" pitchFamily="18" charset="0"/>
              </a:rPr>
              <a:t>(frame)</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 Find Contours</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contours, _ = cv2.findContours(mask, cv2.RETR_EXTERNAL, cv2.CHAIN_APPROX_NONE)</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 Accident Detection Flag</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flag = 0</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for </a:t>
            </a:r>
            <a:r>
              <a:rPr lang="en-US" sz="2000" dirty="0" err="1" smtClean="0">
                <a:latin typeface="Times New Roman" panose="02020603050405020304" pitchFamily="18" charset="0"/>
              </a:rPr>
              <a:t>cnts</a:t>
            </a:r>
            <a:r>
              <a:rPr lang="en-US" sz="2000" dirty="0" smtClean="0">
                <a:latin typeface="Times New Roman" panose="02020603050405020304" pitchFamily="18" charset="0"/>
              </a:rPr>
              <a:t> in contours:</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(x, y, w, h) = cv2.boundingRect(</a:t>
            </a:r>
            <a:r>
              <a:rPr lang="en-US" sz="2000" dirty="0" err="1" smtClean="0">
                <a:latin typeface="Times New Roman" panose="02020603050405020304" pitchFamily="18" charset="0"/>
              </a:rPr>
              <a:t>cnts</a:t>
            </a:r>
            <a:r>
              <a:rPr lang="en-US" sz="2000" dirty="0" smtClean="0">
                <a:latin typeface="Times New Roman" panose="02020603050405020304" pitchFamily="18" charset="0"/>
              </a:rPr>
              <a:t>)</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if w * h &gt; 1000:</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if flag == 1:</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cv2.rectangle(frame, (x, y), (x + w, y + h), (0, 0, 255), 3)  # Red if accident detected</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else:</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cv2.rectangle(frame, (x, y), (x + w, y + h), (0, 255, 0), 3)  # Green for normal detection</a:t>
            </a:r>
            <a:endParaRPr lang="en-US" sz="2000" dirty="0" smtClean="0">
              <a:latin typeface="Times New Roman" panose="02020603050405020304" pitchFamily="18" charset="0"/>
            </a:endParaRPr>
          </a:p>
          <a:p>
            <a:pPr>
              <a:lnSpc>
                <a:spcPts val="3100"/>
              </a:lnSpc>
            </a:pPr>
            <a:endParaRPr lang="en-US" sz="2000" dirty="0" smtClean="0">
              <a:solidFill>
                <a:schemeClr val="bg1"/>
              </a:solidFill>
              <a:latin typeface="Book Antiqua" panose="02040602050305030304" pitchFamily="18" charset="0"/>
            </a:endParaRPr>
          </a:p>
          <a:p>
            <a:pPr>
              <a:lnSpc>
                <a:spcPts val="3100"/>
              </a:lnSpc>
            </a:pPr>
            <a:r>
              <a:rPr lang="en-US" sz="2000" dirty="0" smtClean="0">
                <a:solidFill>
                  <a:schemeClr val="bg1"/>
                </a:solidFill>
                <a:latin typeface="Book Antiqua" panose="02040602050305030304" pitchFamily="18" charset="0"/>
              </a:rPr>
              <a:t>    </a:t>
            </a:r>
            <a:endParaRPr lang="en-US" dirty="0"/>
          </a:p>
        </p:txBody>
      </p:sp>
      <p:sp>
        <p:nvSpPr>
          <p:cNvPr id="9" name="Text 6"/>
          <p:cNvSpPr/>
          <p:nvPr/>
        </p:nvSpPr>
        <p:spPr>
          <a:xfrm>
            <a:off x="864039" y="5790725"/>
            <a:ext cx="12902326" cy="395050"/>
          </a:xfrm>
          <a:prstGeom prst="rect">
            <a:avLst/>
          </a:prstGeom>
          <a:noFill/>
        </p:spPr>
        <p:txBody>
          <a:bodyPr wrap="none" lIns="0" tIns="0" rIns="0" bIns="0" rtlCol="0" anchor="t"/>
          <a:lstStyle/>
          <a:p>
            <a:pPr>
              <a:lnSpc>
                <a:spcPts val="3100"/>
              </a:lnSpc>
            </a:pPr>
            <a:endParaRPr lang="en-US" dirty="0"/>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5"/>
          <p:cNvSpPr/>
          <p:nvPr/>
        </p:nvSpPr>
        <p:spPr>
          <a:xfrm>
            <a:off x="488733" y="268016"/>
            <a:ext cx="13277634" cy="7646276"/>
          </a:xfrm>
          <a:prstGeom prst="rect">
            <a:avLst/>
          </a:prstGeom>
          <a:noFill/>
        </p:spPr>
        <p:txBody>
          <a:bodyPr wrap="none" lIns="0" tIns="0" rIns="0" bIns="0" rtlCol="0" anchor="t"/>
          <a:lstStyle/>
          <a:p>
            <a:pPr>
              <a:lnSpc>
                <a:spcPts val="3100"/>
              </a:lnSpc>
            </a:pPr>
            <a:r>
              <a:rPr lang="en-US" sz="2000" dirty="0" smtClean="0">
                <a:solidFill>
                  <a:schemeClr val="bg1"/>
                </a:solidFill>
                <a:latin typeface="Book Antiqua" panose="02040602050305030304" pitchFamily="18" charset="0"/>
              </a:rPr>
              <a:t> </a:t>
            </a:r>
            <a:r>
              <a:rPr lang="en-US" sz="2000" dirty="0" smtClean="0">
                <a:latin typeface="Times New Roman" panose="02020603050405020304" pitchFamily="18" charset="0"/>
              </a:rPr>
              <a:t># If area exceeds threshold, possible accident</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if w * h &gt; 10000:</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arcount</a:t>
            </a:r>
            <a:r>
              <a:rPr lang="en-US" sz="2000" dirty="0" smtClean="0">
                <a:latin typeface="Times New Roman" panose="02020603050405020304" pitchFamily="18" charset="0"/>
              </a:rPr>
              <a:t> += 1  # Frame counter for accident</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if </a:t>
            </a:r>
            <a:r>
              <a:rPr lang="en-US" sz="2000" dirty="0" err="1" smtClean="0">
                <a:latin typeface="Times New Roman" panose="02020603050405020304" pitchFamily="18" charset="0"/>
              </a:rPr>
              <a:t>arcount</a:t>
            </a:r>
            <a:r>
              <a:rPr lang="en-US" sz="2000" dirty="0" smtClean="0">
                <a:latin typeface="Times New Roman" panose="02020603050405020304" pitchFamily="18" charset="0"/>
              </a:rPr>
              <a:t> &gt; 35:</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flag = 1  # Accident confirmed</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if flag == 1:</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frame = cv2.putText(frame, "🚨 Accident Detected 🚨", org, font, </a:t>
            </a:r>
            <a:r>
              <a:rPr lang="en-US" sz="2000" dirty="0" err="1" smtClean="0">
                <a:latin typeface="Times New Roman" panose="02020603050405020304" pitchFamily="18" charset="0"/>
              </a:rPr>
              <a:t>fontScale</a:t>
            </a:r>
            <a:r>
              <a:rPr lang="en-US" sz="2000" dirty="0" smtClean="0">
                <a:latin typeface="Times New Roman" panose="02020603050405020304" pitchFamily="18" charset="0"/>
              </a:rPr>
              <a:t>, color, thickness, cv2.LINE_AA, False)</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try:</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 Get Current Location</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g = </a:t>
            </a:r>
            <a:r>
              <a:rPr lang="en-US" sz="2000" dirty="0" err="1" smtClean="0">
                <a:latin typeface="Times New Roman" panose="02020603050405020304" pitchFamily="18" charset="0"/>
              </a:rPr>
              <a:t>geocoder.ip</a:t>
            </a:r>
            <a:r>
              <a:rPr lang="en-US" sz="2000" dirty="0" smtClean="0">
                <a:latin typeface="Times New Roman" panose="02020603050405020304" pitchFamily="18" charset="0"/>
              </a:rPr>
              <a:t>('me')</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if </a:t>
            </a:r>
            <a:r>
              <a:rPr lang="en-US" sz="2000" dirty="0" err="1" smtClean="0">
                <a:latin typeface="Times New Roman" panose="02020603050405020304" pitchFamily="18" charset="0"/>
              </a:rPr>
              <a:t>g.latlng</a:t>
            </a:r>
            <a:r>
              <a:rPr lang="en-US" sz="2000" dirty="0" smtClean="0">
                <a:latin typeface="Times New Roman" panose="02020603050405020304" pitchFamily="18" charset="0"/>
              </a:rPr>
              <a:t>:</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latitude, longitude = </a:t>
            </a:r>
            <a:r>
              <a:rPr lang="en-US" sz="2000" dirty="0" err="1" smtClean="0">
                <a:latin typeface="Times New Roman" panose="02020603050405020304" pitchFamily="18" charset="0"/>
              </a:rPr>
              <a:t>g.latlng</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print(</a:t>
            </a:r>
            <a:r>
              <a:rPr lang="en-US" sz="2000" dirty="0" err="1" smtClean="0">
                <a:latin typeface="Times New Roman" panose="02020603050405020304" pitchFamily="18" charset="0"/>
              </a:rPr>
              <a:t>f"Accident</a:t>
            </a:r>
            <a:r>
              <a:rPr lang="en-US" sz="2000" dirty="0" smtClean="0">
                <a:latin typeface="Times New Roman" panose="02020603050405020304" pitchFamily="18" charset="0"/>
              </a:rPr>
              <a:t> Location: {latitude}, {longitude}")</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 Generate Google Maps Link</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google_maps_link</a:t>
            </a:r>
            <a:r>
              <a:rPr lang="en-US" sz="2000" dirty="0" smtClean="0">
                <a:latin typeface="Times New Roman" panose="02020603050405020304" pitchFamily="18" charset="0"/>
              </a:rPr>
              <a:t> = </a:t>
            </a:r>
            <a:r>
              <a:rPr lang="en-US" sz="2000" dirty="0" err="1" smtClean="0">
                <a:latin typeface="Times New Roman" panose="02020603050405020304" pitchFamily="18" charset="0"/>
              </a:rPr>
              <a:t>f"https</a:t>
            </a:r>
            <a:r>
              <a:rPr lang="en-US" sz="2000" dirty="0" smtClean="0">
                <a:latin typeface="Times New Roman" panose="02020603050405020304" pitchFamily="18" charset="0"/>
              </a:rPr>
              <a:t>://</a:t>
            </a:r>
            <a:r>
              <a:rPr lang="en-US" sz="2000" dirty="0" err="1" smtClean="0">
                <a:latin typeface="Times New Roman" panose="02020603050405020304" pitchFamily="18" charset="0"/>
              </a:rPr>
              <a:t>www.google.com</a:t>
            </a:r>
            <a:r>
              <a:rPr lang="en-US" sz="2000" dirty="0" smtClean="0">
                <a:latin typeface="Times New Roman" panose="02020603050405020304" pitchFamily="18" charset="0"/>
              </a:rPr>
              <a:t>/</a:t>
            </a:r>
            <a:r>
              <a:rPr lang="en-US" sz="2000" dirty="0" err="1" smtClean="0">
                <a:latin typeface="Times New Roman" panose="02020603050405020304" pitchFamily="18" charset="0"/>
              </a:rPr>
              <a:t>maps?q</a:t>
            </a:r>
            <a:r>
              <a:rPr lang="en-US" sz="2000" dirty="0" smtClean="0">
                <a:latin typeface="Times New Roman" panose="02020603050405020304" pitchFamily="18" charset="0"/>
              </a:rPr>
              <a:t>={latitude},{longitude}"</a:t>
            </a:r>
            <a:endParaRPr lang="en-US" sz="2000" dirty="0" smtClean="0">
              <a:latin typeface="Times New Roman" panose="02020603050405020304" pitchFamily="18" charset="0"/>
            </a:endParaRPr>
          </a:p>
          <a:p>
            <a:pPr>
              <a:lnSpc>
                <a:spcPts val="3100"/>
              </a:lnSpc>
            </a:pPr>
            <a:endParaRPr lang="en-US" sz="2000" dirty="0" smtClean="0">
              <a:solidFill>
                <a:schemeClr val="bg1"/>
              </a:solidFill>
              <a:latin typeface="Book Antiqua" panose="02040602050305030304" pitchFamily="18" charset="0"/>
            </a:endParaRPr>
          </a:p>
          <a:p>
            <a:pPr>
              <a:lnSpc>
                <a:spcPts val="3100"/>
              </a:lnSpc>
            </a:pPr>
            <a:r>
              <a:rPr lang="en-US" sz="2000" dirty="0" smtClean="0">
                <a:solidFill>
                  <a:schemeClr val="bg1"/>
                </a:solidFill>
                <a:latin typeface="Book Antiqua" panose="02040602050305030304" pitchFamily="18" charset="0"/>
              </a:rPr>
              <a:t>                </a:t>
            </a:r>
            <a:endParaRPr lang="en-US" dirty="0"/>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2"/>
          <p:cNvSpPr/>
          <p:nvPr/>
        </p:nvSpPr>
        <p:spPr>
          <a:xfrm>
            <a:off x="378375" y="346841"/>
            <a:ext cx="13731765" cy="7520152"/>
          </a:xfrm>
          <a:prstGeom prst="rect">
            <a:avLst/>
          </a:prstGeom>
          <a:noFill/>
        </p:spPr>
        <p:txBody>
          <a:bodyPr wrap="none" lIns="0" tIns="0" rIns="0" bIns="0" rtlCol="0" anchor="t"/>
          <a:lstStyle/>
          <a:p>
            <a:pPr>
              <a:lnSpc>
                <a:spcPts val="3100"/>
              </a:lnSpc>
            </a:pPr>
            <a:r>
              <a:rPr lang="en-US" sz="2000" dirty="0" smtClean="0">
                <a:solidFill>
                  <a:schemeClr val="bg1"/>
                </a:solidFill>
                <a:latin typeface="Times New Roman" panose="02020603050405020304" pitchFamily="18" charset="0"/>
              </a:rPr>
              <a:t> </a:t>
            </a:r>
            <a:r>
              <a:rPr lang="en-US" sz="2000" dirty="0" smtClean="0">
                <a:latin typeface="Times New Roman" panose="02020603050405020304" pitchFamily="18" charset="0"/>
              </a:rPr>
              <a:t># Create Map with Folium</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accident_map</a:t>
            </a:r>
            <a:r>
              <a:rPr lang="en-US" sz="2000" dirty="0" smtClean="0">
                <a:latin typeface="Times New Roman" panose="02020603050405020304" pitchFamily="18" charset="0"/>
              </a:rPr>
              <a:t> = </a:t>
            </a:r>
            <a:r>
              <a:rPr lang="en-US" sz="2000" dirty="0" err="1" smtClean="0">
                <a:latin typeface="Times New Roman" panose="02020603050405020304" pitchFamily="18" charset="0"/>
              </a:rPr>
              <a:t>folium.Map</a:t>
            </a:r>
            <a:r>
              <a:rPr lang="en-US" sz="2000" dirty="0" smtClean="0">
                <a:latin typeface="Times New Roman" panose="02020603050405020304" pitchFamily="18" charset="0"/>
              </a:rPr>
              <a:t>(location=[latitude, longitude], </a:t>
            </a:r>
            <a:r>
              <a:rPr lang="en-US" sz="2000" dirty="0" err="1" smtClean="0">
                <a:latin typeface="Times New Roman" panose="02020603050405020304" pitchFamily="18" charset="0"/>
              </a:rPr>
              <a:t>zoom_start</a:t>
            </a:r>
            <a:r>
              <a:rPr lang="en-US" sz="2000" dirty="0" smtClean="0">
                <a:latin typeface="Times New Roman" panose="02020603050405020304" pitchFamily="18" charset="0"/>
              </a:rPr>
              <a:t>=15)</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folium.Marker</a:t>
            </a:r>
            <a:r>
              <a:rPr lang="en-US" sz="2000" dirty="0" smtClean="0">
                <a:latin typeface="Times New Roman" panose="02020603050405020304" pitchFamily="18" charset="0"/>
              </a:rPr>
              <a:t>([latitude, longitude], popup="Accident Location", icon=</a:t>
            </a:r>
            <a:r>
              <a:rPr lang="en-US" sz="2000" dirty="0" err="1" smtClean="0">
                <a:latin typeface="Times New Roman" panose="02020603050405020304" pitchFamily="18" charset="0"/>
              </a:rPr>
              <a:t>folium.Icon</a:t>
            </a:r>
            <a:r>
              <a:rPr lang="en-US" sz="2000" dirty="0" smtClean="0">
                <a:latin typeface="Times New Roman" panose="02020603050405020304" pitchFamily="18" charset="0"/>
              </a:rPr>
              <a:t>(color="red")).</a:t>
            </a:r>
            <a:r>
              <a:rPr lang="en-US" sz="2000" dirty="0" err="1" smtClean="0">
                <a:latin typeface="Times New Roman" panose="02020603050405020304" pitchFamily="18" charset="0"/>
              </a:rPr>
              <a:t>add_to</a:t>
            </a:r>
            <a:r>
              <a:rPr lang="en-US" sz="2000" dirty="0" smtClean="0">
                <a:latin typeface="Times New Roman" panose="02020603050405020304" pitchFamily="18" charset="0"/>
              </a:rPr>
              <a:t>(</a:t>
            </a:r>
            <a:r>
              <a:rPr lang="en-US" sz="2000" dirty="0" err="1" smtClean="0">
                <a:latin typeface="Times New Roman" panose="02020603050405020304" pitchFamily="18" charset="0"/>
              </a:rPr>
              <a:t>accident_map</a:t>
            </a:r>
            <a:r>
              <a:rPr lang="en-US" sz="2000" dirty="0" smtClean="0">
                <a:latin typeface="Times New Roman" panose="02020603050405020304" pitchFamily="18" charset="0"/>
              </a:rPr>
              <a:t>)</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accident_map.save</a:t>
            </a:r>
            <a:r>
              <a:rPr lang="en-US" sz="2000" dirty="0" smtClean="0">
                <a:latin typeface="Times New Roman" panose="02020603050405020304" pitchFamily="18" charset="0"/>
              </a:rPr>
              <a:t>("map.html")  # Save map as HTML</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 Save accident frame image</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imwrite</a:t>
            </a:r>
            <a:r>
              <a:rPr lang="en-US" sz="2000" dirty="0" smtClean="0">
                <a:latin typeface="Times New Roman" panose="02020603050405020304" pitchFamily="18" charset="0"/>
              </a:rPr>
              <a:t>("accident.png", frame)</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 Email Setup</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msg</a:t>
            </a:r>
            <a:r>
              <a:rPr lang="en-US" sz="2000" dirty="0" smtClean="0">
                <a:latin typeface="Times New Roman" panose="02020603050405020304" pitchFamily="18" charset="0"/>
              </a:rPr>
              <a:t> = </a:t>
            </a:r>
            <a:r>
              <a:rPr lang="en-US" sz="2000" dirty="0" err="1" smtClean="0">
                <a:latin typeface="Times New Roman" panose="02020603050405020304" pitchFamily="18" charset="0"/>
              </a:rPr>
              <a:t>MIMEMultipart</a:t>
            </a:r>
            <a:r>
              <a:rPr lang="en-US" sz="2000" dirty="0" smtClean="0">
                <a:latin typeface="Times New Roman" panose="02020603050405020304" pitchFamily="18" charset="0"/>
              </a:rPr>
              <a:t>()</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msg</a:t>
            </a:r>
            <a:r>
              <a:rPr lang="en-US" sz="2000" dirty="0" smtClean="0">
                <a:latin typeface="Times New Roman" panose="02020603050405020304" pitchFamily="18" charset="0"/>
              </a:rPr>
              <a:t>['From'] = EMAIL_ADDRESS</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msg</a:t>
            </a:r>
            <a:r>
              <a:rPr lang="en-US" sz="2000" dirty="0" smtClean="0">
                <a:latin typeface="Times New Roman" panose="02020603050405020304" pitchFamily="18" charset="0"/>
              </a:rPr>
              <a:t>['To'] = EMAIL_ADDRESS</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msg</a:t>
            </a:r>
            <a:r>
              <a:rPr lang="en-US" sz="2000" dirty="0" smtClean="0">
                <a:latin typeface="Times New Roman" panose="02020603050405020304" pitchFamily="18" charset="0"/>
              </a:rPr>
              <a:t>['Subject'] = "🚨 URGENT: Accident Detected - Immediate Attention Required 🚨"</a:t>
            </a:r>
            <a:endParaRPr lang="en-US" sz="2000" dirty="0" smtClean="0">
              <a:latin typeface="Times New Roman" panose="02020603050405020304" pitchFamily="18" charset="0"/>
            </a:endParaRPr>
          </a:p>
          <a:p>
            <a:pPr>
              <a:lnSpc>
                <a:spcPts val="3100"/>
              </a:lnSpc>
            </a:pP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 Email Body (Formatted for readability)</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a:t>
            </a:r>
            <a:r>
              <a:rPr lang="en-US" sz="2000" dirty="0" err="1" smtClean="0">
                <a:latin typeface="Times New Roman" panose="02020603050405020304" pitchFamily="18" charset="0"/>
              </a:rPr>
              <a:t>email_body</a:t>
            </a:r>
            <a:r>
              <a:rPr lang="en-US" sz="2000" dirty="0" smtClean="0">
                <a:latin typeface="Times New Roman" panose="02020603050405020304" pitchFamily="18" charset="0"/>
              </a:rPr>
              <a:t> = f"""</a:t>
            </a:r>
            <a:endParaRPr lang="en-US" sz="2000" dirty="0" smtClean="0">
              <a:latin typeface="Times New Roman" panose="02020603050405020304" pitchFamily="18" charset="0"/>
            </a:endParaRPr>
          </a:p>
          <a:p>
            <a:pPr>
              <a:lnSpc>
                <a:spcPts val="3100"/>
              </a:lnSpc>
            </a:pPr>
            <a:r>
              <a:rPr lang="en-US" sz="2000" dirty="0" smtClean="0">
                <a:latin typeface="Times New Roman" panose="02020603050405020304" pitchFamily="18" charset="0"/>
              </a:rPr>
              <a:t>                🚨 **Accident Alert!** 🚨</a:t>
            </a:r>
            <a:endParaRPr lang="en-US" sz="2000" dirty="0" smtClean="0">
              <a:latin typeface="Times New Roman" panose="02020603050405020304" pitchFamily="18" charset="0"/>
            </a:endParaRPr>
          </a:p>
          <a:p>
            <a:pPr>
              <a:lnSpc>
                <a:spcPts val="3100"/>
              </a:lnSpc>
            </a:pPr>
            <a:endParaRPr lang="en-US" sz="2000" dirty="0" smtClean="0">
              <a:solidFill>
                <a:schemeClr val="bg1"/>
              </a:solidFill>
              <a:latin typeface="Book Antiqua" panose="02040602050305030304" pitchFamily="18" charset="0"/>
            </a:endParaRPr>
          </a:p>
          <a:p>
            <a:pPr>
              <a:lnSpc>
                <a:spcPts val="3100"/>
              </a:lnSpc>
            </a:pPr>
            <a:r>
              <a:rPr lang="en-US" sz="2000" dirty="0" smtClean="0">
                <a:solidFill>
                  <a:schemeClr val="bg1"/>
                </a:solidFill>
                <a:latin typeface="Book Antiqua" panose="02040602050305030304" pitchFamily="18" charset="0"/>
              </a:rPr>
              <a:t>                </a:t>
            </a:r>
            <a:endParaRPr lang="en-US" sz="2000" dirty="0" smtClean="0">
              <a:solidFill>
                <a:schemeClr val="bg1"/>
              </a:solidFill>
              <a:latin typeface="Book Antiqua" panose="02040602050305030304" pitchFamily="18" charset="0"/>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6390" y="0"/>
            <a:ext cx="13290331" cy="8398509"/>
          </a:xfrm>
          <a:prstGeom prst="rect">
            <a:avLst/>
          </a:prstGeom>
          <a:noFill/>
        </p:spPr>
        <p:txBody>
          <a:bodyPr wrap="square" lIns="91431" tIns="45716" rIns="91431" bIns="45716" rtlCol="0">
            <a:spAutoFit/>
          </a:bodyPr>
          <a:lstStyle/>
          <a:p>
            <a:pPr>
              <a:lnSpc>
                <a:spcPts val="3100"/>
              </a:lnSpc>
            </a:pPr>
            <a:r>
              <a:rPr lang="en-US" dirty="0" smtClean="0">
                <a:latin typeface="Times New Roman" panose="02020603050405020304" pitchFamily="18" charset="0"/>
                <a:cs typeface="Times New Roman" panose="02020603050405020304" pitchFamily="18" charset="0"/>
              </a:rPr>
              <a:t>📌 **Location:**  </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**Latitude:** {latitude}  </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**Longitude:** {longitude}  </a:t>
            </a:r>
            <a:endParaRPr lang="en-US" dirty="0" smtClean="0">
              <a:latin typeface="Times New Roman" panose="02020603050405020304" pitchFamily="18" charset="0"/>
              <a:cs typeface="Times New Roman" panose="02020603050405020304" pitchFamily="18" charset="0"/>
            </a:endParaRPr>
          </a:p>
          <a:p>
            <a:pPr>
              <a:lnSpc>
                <a:spcPts val="3100"/>
              </a:lnSpc>
            </a:pP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**View on Google Maps:**  </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[Click Here]({</a:t>
            </a:r>
            <a:r>
              <a:rPr lang="en-US" dirty="0" err="1" smtClean="0">
                <a:latin typeface="Times New Roman" panose="02020603050405020304" pitchFamily="18" charset="0"/>
                <a:cs typeface="Times New Roman" panose="02020603050405020304" pitchFamily="18" charset="0"/>
              </a:rPr>
              <a:t>google_maps_link</a:t>
            </a:r>
            <a:r>
              <a:rPr lang="en-US" dirty="0" smtClean="0">
                <a:latin typeface="Times New Roman" panose="02020603050405020304" pitchFamily="18" charset="0"/>
                <a:cs typeface="Times New Roman" panose="02020603050405020304" pitchFamily="18" charset="0"/>
              </a:rPr>
              <a:t>})</a:t>
            </a:r>
            <a:endParaRPr lang="en-US" dirty="0" smtClean="0">
              <a:latin typeface="Times New Roman" panose="02020603050405020304" pitchFamily="18" charset="0"/>
              <a:cs typeface="Times New Roman" panose="02020603050405020304" pitchFamily="18" charset="0"/>
            </a:endParaRPr>
          </a:p>
          <a:p>
            <a:pPr>
              <a:lnSpc>
                <a:spcPts val="3100"/>
              </a:lnSpc>
            </a:pP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**Immediate action is required.**  </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Please check the attached map and captured accident image.</a:t>
            </a:r>
            <a:endParaRPr lang="en-US" dirty="0" smtClean="0">
              <a:latin typeface="Times New Roman" panose="02020603050405020304" pitchFamily="18" charset="0"/>
              <a:cs typeface="Times New Roman" panose="02020603050405020304" pitchFamily="18" charset="0"/>
            </a:endParaRPr>
          </a:p>
          <a:p>
            <a:pPr>
              <a:lnSpc>
                <a:spcPts val="3100"/>
              </a:lnSpc>
            </a:pP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Regards,  </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**Automated Accident Detection System**</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a:t>
            </a:r>
            <a:endParaRPr lang="en-US" dirty="0" smtClean="0">
              <a:latin typeface="Times New Roman" panose="02020603050405020304" pitchFamily="18" charset="0"/>
              <a:cs typeface="Times New Roman" panose="02020603050405020304" pitchFamily="18" charset="0"/>
            </a:endParaRPr>
          </a:p>
          <a:p>
            <a:pPr>
              <a:lnSpc>
                <a:spcPts val="3100"/>
              </a:lnSpc>
            </a:pP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msg.attach</a:t>
            </a:r>
            <a:r>
              <a:rPr lang="en-US" dirty="0" smtClean="0">
                <a:latin typeface="Times New Roman" panose="02020603050405020304" pitchFamily="18" charset="0"/>
                <a:cs typeface="Times New Roman" panose="02020603050405020304" pitchFamily="18" charset="0"/>
              </a:rPr>
              <a:t>(</a:t>
            </a:r>
            <a:r>
              <a:rPr lang="en-US" dirty="0" err="1" smtClean="0">
                <a:latin typeface="Times New Roman" panose="02020603050405020304" pitchFamily="18" charset="0"/>
                <a:cs typeface="Times New Roman" panose="02020603050405020304" pitchFamily="18" charset="0"/>
              </a:rPr>
              <a:t>MIMEText</a:t>
            </a:r>
            <a:r>
              <a:rPr lang="en-US" dirty="0" smtClean="0">
                <a:latin typeface="Times New Roman" panose="02020603050405020304" pitchFamily="18" charset="0"/>
                <a:cs typeface="Times New Roman" panose="02020603050405020304" pitchFamily="18" charset="0"/>
              </a:rPr>
              <a:t>(</a:t>
            </a:r>
            <a:r>
              <a:rPr lang="en-US" dirty="0" err="1" smtClean="0">
                <a:latin typeface="Times New Roman" panose="02020603050405020304" pitchFamily="18" charset="0"/>
                <a:cs typeface="Times New Roman" panose="02020603050405020304" pitchFamily="18" charset="0"/>
              </a:rPr>
              <a:t>email_body</a:t>
            </a:r>
            <a:r>
              <a:rPr lang="en-US" dirty="0" smtClean="0">
                <a:latin typeface="Times New Roman" panose="02020603050405020304" pitchFamily="18" charset="0"/>
                <a:cs typeface="Times New Roman" panose="02020603050405020304" pitchFamily="18" charset="0"/>
              </a:rPr>
              <a:t>, 'plain'))</a:t>
            </a:r>
            <a:endParaRPr lang="en-US" dirty="0" smtClean="0">
              <a:latin typeface="Times New Roman" panose="02020603050405020304" pitchFamily="18" charset="0"/>
              <a:cs typeface="Times New Roman" panose="02020603050405020304" pitchFamily="18" charset="0"/>
            </a:endParaRPr>
          </a:p>
          <a:p>
            <a:pPr>
              <a:lnSpc>
                <a:spcPts val="3100"/>
              </a:lnSpc>
            </a:pP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Attach Accident Image</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with open("accident.png", "</a:t>
            </a:r>
            <a:r>
              <a:rPr lang="en-US" dirty="0" err="1" smtClean="0">
                <a:latin typeface="Times New Roman" panose="02020603050405020304" pitchFamily="18" charset="0"/>
                <a:cs typeface="Times New Roman" panose="02020603050405020304" pitchFamily="18" charset="0"/>
              </a:rPr>
              <a:t>rb</a:t>
            </a:r>
            <a:r>
              <a:rPr lang="en-US" dirty="0" smtClean="0">
                <a:latin typeface="Times New Roman" panose="02020603050405020304" pitchFamily="18" charset="0"/>
                <a:cs typeface="Times New Roman" panose="02020603050405020304" pitchFamily="18" charset="0"/>
              </a:rPr>
              <a:t>") as attachment:</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p = </a:t>
            </a:r>
            <a:r>
              <a:rPr lang="en-US" dirty="0" err="1" smtClean="0">
                <a:latin typeface="Times New Roman" panose="02020603050405020304" pitchFamily="18" charset="0"/>
                <a:cs typeface="Times New Roman" panose="02020603050405020304" pitchFamily="18" charset="0"/>
              </a:rPr>
              <a:t>MIMEBase</a:t>
            </a:r>
            <a:r>
              <a:rPr lang="en-US" dirty="0" smtClean="0">
                <a:latin typeface="Times New Roman" panose="02020603050405020304" pitchFamily="18" charset="0"/>
                <a:cs typeface="Times New Roman" panose="02020603050405020304" pitchFamily="18" charset="0"/>
              </a:rPr>
              <a:t>('application', 'octet-stream')</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p.set_payload</a:t>
            </a:r>
            <a:r>
              <a:rPr lang="en-US" dirty="0" smtClean="0">
                <a:latin typeface="Times New Roman" panose="02020603050405020304" pitchFamily="18" charset="0"/>
                <a:cs typeface="Times New Roman" panose="02020603050405020304" pitchFamily="18" charset="0"/>
              </a:rPr>
              <a:t>(</a:t>
            </a:r>
            <a:r>
              <a:rPr lang="en-US" dirty="0" err="1" smtClean="0">
                <a:latin typeface="Times New Roman" panose="02020603050405020304" pitchFamily="18" charset="0"/>
                <a:cs typeface="Times New Roman" panose="02020603050405020304" pitchFamily="18" charset="0"/>
              </a:rPr>
              <a:t>attachment.read</a:t>
            </a:r>
            <a:r>
              <a:rPr lang="en-US" dirty="0" smtClean="0">
                <a:latin typeface="Times New Roman" panose="02020603050405020304" pitchFamily="18" charset="0"/>
                <a:cs typeface="Times New Roman" panose="02020603050405020304" pitchFamily="18" charset="0"/>
              </a:rPr>
              <a:t>())</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solidFill>
                  <a:schemeClr val="bg1"/>
                </a:solidFill>
                <a:latin typeface="Times New Roman" panose="02020603050405020304" pitchFamily="18" charset="0"/>
                <a:cs typeface="Times New Roman" panose="02020603050405020304" pitchFamily="18" charset="0"/>
              </a:rPr>
              <a:t>                    </a:t>
            </a:r>
            <a:endParaRPr lang="en-US" dirty="0" smtClean="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1077" y="126128"/>
            <a:ext cx="13558346" cy="9925786"/>
          </a:xfrm>
          <a:prstGeom prst="rect">
            <a:avLst/>
          </a:prstGeom>
          <a:noFill/>
        </p:spPr>
        <p:txBody>
          <a:bodyPr wrap="square" lIns="91431" tIns="45716" rIns="91431" bIns="45716" rtlCol="0">
            <a:spAutoFit/>
          </a:bodyPr>
          <a:lstStyle/>
          <a:p>
            <a:pPr>
              <a:lnSpc>
                <a:spcPts val="3100"/>
              </a:lnSpc>
            </a:pPr>
            <a:r>
              <a:rPr lang="en-US" dirty="0" smtClean="0">
                <a:latin typeface="Times New Roman" panose="02020603050405020304" pitchFamily="18" charset="0"/>
              </a:rPr>
              <a:t>encoders.encode_base64(p)</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p.add_header</a:t>
            </a:r>
            <a:r>
              <a:rPr lang="en-US" dirty="0" smtClean="0">
                <a:latin typeface="Times New Roman" panose="02020603050405020304" pitchFamily="18" charset="0"/>
              </a:rPr>
              <a:t>('Content-Disposition', 'attachment; filename="accident.png"')</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msg.attach</a:t>
            </a:r>
            <a:r>
              <a:rPr lang="en-US" dirty="0" smtClean="0">
                <a:latin typeface="Times New Roman" panose="02020603050405020304" pitchFamily="18" charset="0"/>
              </a:rPr>
              <a:t>(p)</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 Attach Map</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with open("map.html", "</a:t>
            </a:r>
            <a:r>
              <a:rPr lang="en-US" dirty="0" err="1" smtClean="0">
                <a:latin typeface="Times New Roman" panose="02020603050405020304" pitchFamily="18" charset="0"/>
              </a:rPr>
              <a:t>rb</a:t>
            </a:r>
            <a:r>
              <a:rPr lang="en-US" dirty="0" smtClean="0">
                <a:latin typeface="Times New Roman" panose="02020603050405020304" pitchFamily="18" charset="0"/>
              </a:rPr>
              <a:t>") as attachment: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p = </a:t>
            </a:r>
            <a:r>
              <a:rPr lang="en-US" dirty="0" err="1" smtClean="0">
                <a:latin typeface="Times New Roman" panose="02020603050405020304" pitchFamily="18" charset="0"/>
              </a:rPr>
              <a:t>MIMEBase</a:t>
            </a:r>
            <a:r>
              <a:rPr lang="en-US" dirty="0" smtClean="0">
                <a:latin typeface="Times New Roman" panose="02020603050405020304" pitchFamily="18" charset="0"/>
              </a:rPr>
              <a:t>('application', 'octet-stream')</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p.set_payload</a:t>
            </a:r>
            <a:r>
              <a:rPr lang="en-US" dirty="0" smtClean="0">
                <a:latin typeface="Times New Roman" panose="02020603050405020304" pitchFamily="18" charset="0"/>
              </a:rPr>
              <a:t>(</a:t>
            </a:r>
            <a:r>
              <a:rPr lang="en-US" dirty="0" err="1" smtClean="0">
                <a:latin typeface="Times New Roman" panose="02020603050405020304" pitchFamily="18" charset="0"/>
              </a:rPr>
              <a:t>attachment.read</a:t>
            </a:r>
            <a:r>
              <a:rPr lang="en-US" dirty="0" smtClean="0">
                <a:latin typeface="Times New Roman" panose="02020603050405020304" pitchFamily="18" charset="0"/>
              </a:rPr>
              <a: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encoders.encode_base64(p)</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p.add_header</a:t>
            </a:r>
            <a:r>
              <a:rPr lang="en-US" dirty="0" smtClean="0">
                <a:latin typeface="Times New Roman" panose="02020603050405020304" pitchFamily="18" charset="0"/>
              </a:rPr>
              <a:t>('Content-Disposition', 'attachment; filename="map.html"')</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msg.attach</a:t>
            </a:r>
            <a:r>
              <a:rPr lang="en-US" dirty="0" smtClean="0">
                <a:latin typeface="Times New Roman" panose="02020603050405020304" pitchFamily="18" charset="0"/>
              </a:rPr>
              <a:t>(p)</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 Send Email via SMTP</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s = </a:t>
            </a:r>
            <a:r>
              <a:rPr lang="en-US" dirty="0" err="1" smtClean="0">
                <a:latin typeface="Times New Roman" panose="02020603050405020304" pitchFamily="18" charset="0"/>
              </a:rPr>
              <a:t>smtplib.SMTP</a:t>
            </a:r>
            <a:r>
              <a:rPr lang="en-US" dirty="0" smtClean="0">
                <a:latin typeface="Times New Roman" panose="02020603050405020304" pitchFamily="18" charset="0"/>
              </a:rPr>
              <a:t>('smtp.gmail.com', 587)</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s.starttls</a:t>
            </a:r>
            <a:r>
              <a:rPr lang="en-US" dirty="0" smtClean="0">
                <a:latin typeface="Times New Roman" panose="02020603050405020304" pitchFamily="18" charset="0"/>
              </a:rPr>
              <a: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s.login</a:t>
            </a:r>
            <a:r>
              <a:rPr lang="en-US" dirty="0" smtClean="0">
                <a:latin typeface="Times New Roman" panose="02020603050405020304" pitchFamily="18" charset="0"/>
              </a:rPr>
              <a:t>(EMAIL_ADDRESS, EMAIL_PASSWORD)  # Secure authentication</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s.sendmail</a:t>
            </a:r>
            <a:r>
              <a:rPr lang="en-US" dirty="0" smtClean="0">
                <a:latin typeface="Times New Roman" panose="02020603050405020304" pitchFamily="18" charset="0"/>
              </a:rPr>
              <a:t>(EMAIL_ADDRESS, EMAIL_ADDRESS, </a:t>
            </a:r>
            <a:r>
              <a:rPr lang="en-US" dirty="0" err="1" smtClean="0">
                <a:latin typeface="Times New Roman" panose="02020603050405020304" pitchFamily="18" charset="0"/>
              </a:rPr>
              <a:t>msg.as_string</a:t>
            </a:r>
            <a:r>
              <a:rPr lang="en-US" dirty="0" smtClean="0">
                <a:latin typeface="Times New Roman" panose="02020603050405020304" pitchFamily="18" charset="0"/>
              </a:rPr>
              <a: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s.quit</a:t>
            </a:r>
            <a:r>
              <a:rPr lang="en-US" dirty="0" smtClean="0">
                <a:latin typeface="Times New Roman" panose="02020603050405020304" pitchFamily="18" charset="0"/>
              </a:rPr>
              <a:t>()</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print("🚀 Accident report sent successfully via email!")</a:t>
            </a:r>
            <a:endParaRPr lang="en-US" dirty="0" smtClean="0">
              <a:latin typeface="Times New Roman" panose="02020603050405020304" pitchFamily="18" charset="0"/>
            </a:endParaRPr>
          </a:p>
          <a:p>
            <a:pPr>
              <a:lnSpc>
                <a:spcPts val="3100"/>
              </a:lnSpc>
            </a:pPr>
            <a:endParaRPr lang="en-US" dirty="0" smtClean="0">
              <a:solidFill>
                <a:schemeClr val="bg1"/>
              </a:solidFill>
              <a:latin typeface="Book Antiqua" panose="02040602050305030304" pitchFamily="18" charset="0"/>
            </a:endParaRPr>
          </a:p>
          <a:p>
            <a:pPr>
              <a:lnSpc>
                <a:spcPts val="3100"/>
              </a:lnSpc>
            </a:pPr>
            <a:endParaRPr lang="en-US" dirty="0" smtClean="0">
              <a:solidFill>
                <a:schemeClr val="bg1"/>
              </a:solidFill>
              <a:latin typeface="Book Antiqua" panose="02040602050305030304" pitchFamily="18" charset="0"/>
            </a:endParaRPr>
          </a:p>
          <a:p>
            <a:pPr>
              <a:lnSpc>
                <a:spcPts val="3100"/>
              </a:lnSpc>
            </a:pPr>
            <a:endParaRPr lang="en-US" dirty="0" smtClean="0">
              <a:solidFill>
                <a:schemeClr val="bg1"/>
              </a:solidFill>
              <a:latin typeface="Book Antiqua" panose="02040602050305030304" pitchFamily="18" charset="0"/>
            </a:endParaRPr>
          </a:p>
          <a:p>
            <a:pPr>
              <a:lnSpc>
                <a:spcPts val="3100"/>
              </a:lnSpc>
            </a:pPr>
            <a:endParaRPr lang="en-GB" dirty="0" smtClean="0">
              <a:solidFill>
                <a:schemeClr val="bg1"/>
              </a:solidFill>
              <a:latin typeface="Book Antiqua" panose="02040602050305030304" pitchFamily="18" charset="0"/>
            </a:endParaRPr>
          </a:p>
          <a:p>
            <a:endParaRPr lang="en-US" dirty="0"/>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2155" y="220719"/>
            <a:ext cx="9680027" cy="7142973"/>
          </a:xfrm>
          <a:prstGeom prst="rect">
            <a:avLst/>
          </a:prstGeom>
          <a:noFill/>
        </p:spPr>
        <p:txBody>
          <a:bodyPr wrap="square" lIns="91431" tIns="45716" rIns="91431" bIns="45716" rtlCol="0">
            <a:spAutoFit/>
          </a:bodyPr>
          <a:lstStyle/>
          <a:p>
            <a:pPr>
              <a:lnSpc>
                <a:spcPts val="3100"/>
              </a:lnSpc>
            </a:pPr>
            <a:endParaRPr lang="en-US" dirty="0" smtClean="0">
              <a:solidFill>
                <a:schemeClr val="bg1"/>
              </a:solidFill>
              <a:latin typeface="Book Antiqua" panose="02040602050305030304" pitchFamily="18" charset="0"/>
            </a:endParaRPr>
          </a:p>
          <a:p>
            <a:pPr>
              <a:lnSpc>
                <a:spcPts val="3100"/>
              </a:lnSpc>
            </a:pPr>
            <a:r>
              <a:rPr lang="en-US" dirty="0" smtClean="0">
                <a:solidFill>
                  <a:schemeClr val="bg1"/>
                </a:solidFill>
                <a:latin typeface="Times New Roman" panose="02020603050405020304" pitchFamily="18" charset="0"/>
              </a:rPr>
              <a:t>           </a:t>
            </a:r>
            <a:r>
              <a:rPr lang="en-US" dirty="0" smtClean="0">
                <a:latin typeface="Times New Roman" panose="02020603050405020304" pitchFamily="18" charset="0"/>
              </a:rPr>
              <a:t>else: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print("❌ Location not found. Unable to send </a:t>
            </a:r>
            <a:r>
              <a:rPr lang="en-US" dirty="0" err="1" smtClean="0">
                <a:latin typeface="Times New Roman" panose="02020603050405020304" pitchFamily="18" charset="0"/>
              </a:rPr>
              <a:t>geolocation</a:t>
            </a:r>
            <a:r>
              <a:rPr lang="en-US" dirty="0" smtClean="0">
                <a:latin typeface="Times New Roman" panose="02020603050405020304" pitchFamily="18" charset="0"/>
              </a:rPr>
              <a:t> details.")</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except Exception as 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print(f"⚠️ Error in sending email: {e}")</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cv2.imshow("Accident Detection", frame)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count += 1</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if cv2.waitKey(33) &amp; 0xFF == 27:  # Press ESC to exit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break</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err="1" smtClean="0">
                <a:latin typeface="Times New Roman" panose="02020603050405020304" pitchFamily="18" charset="0"/>
              </a:rPr>
              <a:t>cap.release</a:t>
            </a:r>
            <a:r>
              <a:rPr lang="en-US" dirty="0" smtClean="0">
                <a:latin typeface="Times New Roman" panose="02020603050405020304" pitchFamily="18" charset="0"/>
              </a:rPr>
              <a: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cv2.destroyAllWindows()</a:t>
            </a:r>
            <a:endParaRPr lang="en-US" dirty="0" smtClean="0">
              <a:latin typeface="Times New Roman" panose="02020603050405020304" pitchFamily="18" charset="0"/>
            </a:endParaRPr>
          </a:p>
          <a:p>
            <a:pPr>
              <a:lnSpc>
                <a:spcPts val="3100"/>
              </a:lnSpc>
            </a:pPr>
            <a:endParaRPr lang="en-US" dirty="0" smtClean="0">
              <a:solidFill>
                <a:schemeClr val="bg1"/>
              </a:solidFill>
              <a:latin typeface="Book Antiqua" panose="02040602050305030304" pitchFamily="18" charset="0"/>
            </a:endParaRPr>
          </a:p>
          <a:p>
            <a:pPr>
              <a:lnSpc>
                <a:spcPts val="3100"/>
              </a:lnSpc>
            </a:pPr>
            <a:endParaRPr lang="en-US" dirty="0" smtClean="0">
              <a:solidFill>
                <a:schemeClr val="bg1"/>
              </a:solidFill>
              <a:latin typeface="Book Antiqua" panose="02040602050305030304" pitchFamily="18" charset="0"/>
            </a:endParaRPr>
          </a:p>
          <a:p>
            <a:endParaRPr lang="en-US" dirty="0"/>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51792" y="441435"/>
            <a:ext cx="10184525" cy="7248130"/>
          </a:xfrm>
          <a:prstGeom prst="rect">
            <a:avLst/>
          </a:prstGeom>
          <a:noFill/>
        </p:spPr>
        <p:txBody>
          <a:bodyPr wrap="square" lIns="91431" tIns="45716" rIns="91431" bIns="45716" rtlCol="0">
            <a:spAutoFit/>
          </a:bodyPr>
          <a:lstStyle/>
          <a:p>
            <a:pPr>
              <a:lnSpc>
                <a:spcPts val="3100"/>
              </a:lnSpc>
            </a:pPr>
            <a:r>
              <a:rPr lang="en-US" dirty="0" smtClean="0">
                <a:latin typeface="Times New Roman" panose="02020603050405020304" pitchFamily="18" charset="0"/>
              </a:rPr>
              <a:t>import cv2</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import time</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Capturing Video</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cap = cv2.VideoCapture("assets/test_0.mp4")</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#cap = cv2.VideoCapture("assets/test_23.mp4")</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#cap = cv2.VideoCapture("assets/1.mp4")</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if not </a:t>
            </a:r>
            <a:r>
              <a:rPr lang="en-US" dirty="0" err="1" smtClean="0">
                <a:latin typeface="Times New Roman" panose="02020603050405020304" pitchFamily="18" charset="0"/>
              </a:rPr>
              <a:t>cap.isOpened</a:t>
            </a:r>
            <a:r>
              <a:rPr lang="en-US" dirty="0" smtClean="0">
                <a:latin typeface="Times New Roman" panose="02020603050405020304" pitchFamily="18" charset="0"/>
              </a:rPr>
              <a: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print("</a:t>
            </a:r>
            <a:r>
              <a:rPr lang="en-US" dirty="0" err="1" smtClean="0">
                <a:latin typeface="Times New Roman" panose="02020603050405020304" pitchFamily="18" charset="0"/>
              </a:rPr>
              <a:t>Initialising</a:t>
            </a:r>
            <a:r>
              <a:rPr lang="en-US" dirty="0" smtClean="0">
                <a:latin typeface="Times New Roman" panose="02020603050405020304" pitchFamily="18" charset="0"/>
              </a:rPr>
              <a:t> the capture...")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cap.open</a:t>
            </a:r>
            <a:r>
              <a:rPr lang="en-US" dirty="0" smtClean="0">
                <a:latin typeface="Times New Roman" panose="02020603050405020304" pitchFamily="18" charset="0"/>
              </a:rPr>
              <a:t>("assets/accident.mp4")</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print("Done.")</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Subtracting the background</a:t>
            </a:r>
            <a:endParaRPr lang="en-US" dirty="0" smtClean="0">
              <a:latin typeface="Times New Roman" panose="02020603050405020304" pitchFamily="18" charset="0"/>
            </a:endParaRPr>
          </a:p>
          <a:p>
            <a:pPr>
              <a:lnSpc>
                <a:spcPts val="3100"/>
              </a:lnSpc>
            </a:pPr>
            <a:r>
              <a:rPr lang="en-US" dirty="0" err="1" smtClean="0">
                <a:latin typeface="Times New Roman" panose="02020603050405020304" pitchFamily="18" charset="0"/>
              </a:rPr>
              <a:t>subtractor</a:t>
            </a:r>
            <a:r>
              <a:rPr lang="en-US" dirty="0" smtClean="0">
                <a:latin typeface="Times New Roman" panose="02020603050405020304" pitchFamily="18" charset="0"/>
              </a:rPr>
              <a:t> = cv2.createBackgroundSubtractorMOG2(history=50, </a:t>
            </a:r>
            <a:r>
              <a:rPr lang="en-US" dirty="0" err="1" smtClean="0">
                <a:latin typeface="Times New Roman" panose="02020603050405020304" pitchFamily="18" charset="0"/>
              </a:rPr>
              <a:t>varThreshold</a:t>
            </a:r>
            <a:r>
              <a:rPr lang="en-US" dirty="0" smtClean="0">
                <a:latin typeface="Times New Roman" panose="02020603050405020304" pitchFamily="18" charset="0"/>
              </a:rPr>
              <a:t>=20)</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Text setting up</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font = cv2.FONT_HERSHEY_SIMPLEX</a:t>
            </a:r>
            <a:endParaRPr lang="en-US" dirty="0" smtClean="0">
              <a:latin typeface="Times New Roman" panose="02020603050405020304" pitchFamily="18" charset="0"/>
            </a:endParaRPr>
          </a:p>
          <a:p>
            <a:pPr>
              <a:lnSpc>
                <a:spcPts val="3100"/>
              </a:lnSpc>
            </a:pPr>
            <a:endParaRPr lang="en-US" dirty="0" smtClean="0">
              <a:latin typeface="Book Antiqua" panose="02040602050305030304" pitchFamily="18" charset="0"/>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4" y="583328"/>
            <a:ext cx="10468302" cy="7645675"/>
          </a:xfrm>
          <a:prstGeom prst="rect">
            <a:avLst/>
          </a:prstGeom>
          <a:noFill/>
        </p:spPr>
        <p:txBody>
          <a:bodyPr wrap="square" lIns="91431" tIns="45716" rIns="91431" bIns="45716" rtlCol="0">
            <a:spAutoFit/>
          </a:bodyPr>
          <a:lstStyle/>
          <a:p>
            <a:pPr>
              <a:lnSpc>
                <a:spcPts val="3100"/>
              </a:lnSpc>
            </a:pPr>
            <a:r>
              <a:rPr lang="en-US" dirty="0" smtClean="0">
                <a:solidFill>
                  <a:schemeClr val="bg1"/>
                </a:solidFill>
                <a:latin typeface="Book Antiqua" panose="02040602050305030304" pitchFamily="18" charset="0"/>
              </a:rPr>
              <a:t> </a:t>
            </a:r>
            <a:r>
              <a:rPr lang="en-US" dirty="0" smtClean="0">
                <a:latin typeface="Times New Roman" panose="02020603050405020304" pitchFamily="18" charset="0"/>
              </a:rPr>
              <a:t># org</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org = (40, 50)</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fontScale</a:t>
            </a:r>
            <a:endParaRPr lang="en-US" dirty="0" smtClean="0">
              <a:latin typeface="Times New Roman" panose="02020603050405020304" pitchFamily="18" charset="0"/>
            </a:endParaRPr>
          </a:p>
          <a:p>
            <a:pPr>
              <a:lnSpc>
                <a:spcPts val="3100"/>
              </a:lnSpc>
            </a:pPr>
            <a:r>
              <a:rPr lang="en-US" dirty="0" err="1" smtClean="0">
                <a:latin typeface="Times New Roman" panose="02020603050405020304" pitchFamily="18" charset="0"/>
              </a:rPr>
              <a:t>fontScale</a:t>
            </a:r>
            <a:r>
              <a:rPr lang="en-US" dirty="0" smtClean="0">
                <a:latin typeface="Times New Roman" panose="02020603050405020304" pitchFamily="18" charset="0"/>
              </a:rPr>
              <a:t> = 0.8</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Blue color in BGR</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color = (0, 0, 255)</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Line thickness of 2 </a:t>
            </a:r>
            <a:r>
              <a:rPr lang="en-US" dirty="0" err="1" smtClean="0">
                <a:latin typeface="Times New Roman" panose="02020603050405020304" pitchFamily="18" charset="0"/>
              </a:rPr>
              <a:t>px</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thickness = 2</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res = 1</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err="1" smtClean="0">
                <a:latin typeface="Times New Roman" panose="02020603050405020304" pitchFamily="18" charset="0"/>
              </a:rPr>
              <a:t>arcount</a:t>
            </a:r>
            <a:r>
              <a:rPr lang="en-US" dirty="0" smtClean="0">
                <a:latin typeface="Times New Roman" panose="02020603050405020304" pitchFamily="18" charset="0"/>
              </a:rPr>
              <a:t> = 0</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count = -1</a:t>
            </a:r>
            <a:endParaRPr lang="en-US" dirty="0" smtClean="0">
              <a:latin typeface="Times New Roman" panose="02020603050405020304" pitchFamily="18" charset="0"/>
            </a:endParaRPr>
          </a:p>
          <a:p>
            <a:pPr>
              <a:lnSpc>
                <a:spcPts val="3100"/>
              </a:lnSpc>
            </a:pPr>
            <a:endParaRPr lang="en-US" dirty="0" smtClean="0">
              <a:solidFill>
                <a:schemeClr val="bg1"/>
              </a:solidFill>
              <a:latin typeface="Book Antiqua" panose="02040602050305030304" pitchFamily="18" charset="0"/>
            </a:endParaRPr>
          </a:p>
          <a:p>
            <a:pPr>
              <a:lnSpc>
                <a:spcPts val="3100"/>
              </a:lnSpc>
            </a:pPr>
            <a:endParaRPr lang="en-US" dirty="0" smtClean="0">
              <a:solidFill>
                <a:schemeClr val="bg1"/>
              </a:solidFill>
              <a:latin typeface="Book Antiqua" panose="02040602050305030304" pitchFamily="18" charset="0"/>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04043" y="331080"/>
            <a:ext cx="9727325" cy="9235854"/>
          </a:xfrm>
          <a:prstGeom prst="rect">
            <a:avLst/>
          </a:prstGeom>
          <a:noFill/>
        </p:spPr>
        <p:txBody>
          <a:bodyPr wrap="square" lIns="91431" tIns="45716" rIns="91431" bIns="45716" rtlCol="0">
            <a:spAutoFit/>
          </a:bodyPr>
          <a:lstStyle/>
          <a:p>
            <a:pPr>
              <a:lnSpc>
                <a:spcPts val="3100"/>
              </a:lnSpc>
            </a:pPr>
            <a:r>
              <a:rPr lang="en-US" dirty="0" smtClean="0">
                <a:solidFill>
                  <a:schemeClr val="bg1"/>
                </a:solidFill>
                <a:latin typeface="Book Antiqua" panose="02040602050305030304" pitchFamily="18" charset="0"/>
              </a:rPr>
              <a:t>while True:</a:t>
            </a:r>
            <a:endParaRPr lang="en-US" dirty="0" smtClean="0">
              <a:solidFill>
                <a:schemeClr val="bg1"/>
              </a:solidFill>
              <a:latin typeface="Book Antiqua" panose="02040602050305030304" pitchFamily="18" charset="0"/>
            </a:endParaRPr>
          </a:p>
          <a:p>
            <a:pPr>
              <a:lnSpc>
                <a:spcPts val="3100"/>
              </a:lnSpc>
            </a:pPr>
            <a:r>
              <a:rPr lang="en-US" dirty="0" smtClean="0">
                <a:latin typeface="Times New Roman" panose="02020603050405020304" pitchFamily="18" charset="0"/>
              </a:rPr>
              <a:t>    # Reading the frame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res, frame = </a:t>
            </a:r>
            <a:r>
              <a:rPr lang="en-US" dirty="0" err="1" smtClean="0">
                <a:latin typeface="Times New Roman" panose="02020603050405020304" pitchFamily="18" charset="0"/>
              </a:rPr>
              <a:t>cap.read</a:t>
            </a:r>
            <a:r>
              <a:rPr lang="en-US" dirty="0" smtClean="0">
                <a:latin typeface="Times New Roman" panose="02020603050405020304" pitchFamily="18" charset="0"/>
              </a:rPr>
              <a:t>()</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if res == True: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 Applying the mask</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mask = </a:t>
            </a:r>
            <a:r>
              <a:rPr lang="en-US" dirty="0" err="1" smtClean="0">
                <a:latin typeface="Times New Roman" panose="02020603050405020304" pitchFamily="18" charset="0"/>
              </a:rPr>
              <a:t>subtractor.apply</a:t>
            </a:r>
            <a:r>
              <a:rPr lang="en-US" dirty="0" smtClean="0">
                <a:latin typeface="Times New Roman" panose="02020603050405020304" pitchFamily="18" charset="0"/>
              </a:rPr>
              <a:t>(frame)</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 finding the contours</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contours, hierarchy = cv2.findContours(</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mask, cv2.RETR_EXTERNAL, cv2.CHAIN_APPROX_NONE)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 Flag for accident detection</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flag = 0</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for </a:t>
            </a:r>
            <a:r>
              <a:rPr lang="en-US" dirty="0" err="1" smtClean="0">
                <a:latin typeface="Times New Roman" panose="02020603050405020304" pitchFamily="18" charset="0"/>
              </a:rPr>
              <a:t>cnts</a:t>
            </a:r>
            <a:r>
              <a:rPr lang="en-US" dirty="0" smtClean="0">
                <a:latin typeface="Times New Roman" panose="02020603050405020304" pitchFamily="18" charset="0"/>
              </a:rPr>
              <a:t> in contours:</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(x, y, w, h) = cv2.boundingRect(</a:t>
            </a:r>
            <a:r>
              <a:rPr lang="en-US" dirty="0" err="1" smtClean="0">
                <a:latin typeface="Times New Roman" panose="02020603050405020304" pitchFamily="18" charset="0"/>
              </a:rPr>
              <a:t>cnts</a:t>
            </a:r>
            <a:r>
              <a:rPr lang="en-US" dirty="0" smtClean="0">
                <a:latin typeface="Times New Roman" panose="02020603050405020304" pitchFamily="18" charset="0"/>
              </a:rPr>
              <a:t>)</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if w * h &gt; 1000:</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if flag == 1:</a:t>
            </a:r>
            <a:endParaRPr lang="en-US" dirty="0" smtClean="0">
              <a:latin typeface="Times New Roman" panose="02020603050405020304" pitchFamily="18" charset="0"/>
            </a:endParaRPr>
          </a:p>
          <a:p>
            <a:pPr>
              <a:lnSpc>
                <a:spcPts val="3100"/>
              </a:lnSpc>
            </a:pPr>
            <a:endParaRPr lang="en-US" dirty="0" smtClean="0">
              <a:solidFill>
                <a:schemeClr val="bg1"/>
              </a:solidFill>
              <a:latin typeface="Book Antiqua" panose="02040602050305030304" pitchFamily="18" charset="0"/>
            </a:endParaRPr>
          </a:p>
          <a:p>
            <a:pPr>
              <a:lnSpc>
                <a:spcPts val="3100"/>
              </a:lnSpc>
            </a:pPr>
            <a:r>
              <a:rPr lang="en-US" dirty="0" smtClean="0">
                <a:solidFill>
                  <a:schemeClr val="bg1"/>
                </a:solidFill>
                <a:latin typeface="Book Antiqua" panose="02040602050305030304" pitchFamily="18" charset="0"/>
              </a:rPr>
              <a:t>_</a:t>
            </a:r>
            <a:endParaRPr lang="en-US" dirty="0" smtClean="0">
              <a:solidFill>
                <a:schemeClr val="bg1"/>
              </a:solidFill>
              <a:latin typeface="Book Antiqua" panose="02040602050305030304" pitchFamily="18" charset="0"/>
            </a:endParaRPr>
          </a:p>
          <a:p>
            <a:pPr>
              <a:lnSpc>
                <a:spcPts val="3100"/>
              </a:lnSpc>
            </a:pPr>
            <a:endParaRPr lang="en-US" dirty="0" smtClean="0">
              <a:solidFill>
                <a:schemeClr val="bg1"/>
              </a:solidFill>
              <a:latin typeface="Book Antiqua" panose="02040602050305030304" pitchFamily="18" charset="0"/>
            </a:endParaRPr>
          </a:p>
          <a:p>
            <a:pPr>
              <a:lnSpc>
                <a:spcPts val="3100"/>
              </a:lnSpc>
            </a:pPr>
            <a:r>
              <a:rPr lang="en-US" dirty="0" smtClean="0">
                <a:solidFill>
                  <a:schemeClr val="bg1"/>
                </a:solidFill>
                <a:latin typeface="Book Antiqua" panose="02040602050305030304" pitchFamily="18" charset="0"/>
              </a:rPr>
              <a:t>            </a:t>
            </a:r>
            <a:endParaRPr lang="en-US"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726015" y="904145"/>
            <a:ext cx="5106838" cy="685800"/>
          </a:xfrm>
          <a:prstGeom prst="rect">
            <a:avLst/>
          </a:prstGeom>
          <a:noFill/>
        </p:spPr>
        <p:txBody>
          <a:bodyPr wrap="none" lIns="0" tIns="0" rIns="0" bIns="0" rtlCol="0" anchor="t"/>
          <a:lstStyle/>
          <a:p>
            <a:pPr>
              <a:lnSpc>
                <a:spcPts val="5400"/>
              </a:lnSpc>
            </a:pPr>
            <a:r>
              <a:rPr lang="en-US" sz="43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ABSTRACT</a:t>
            </a:r>
            <a:endParaRPr lang="en-US" sz="4300" dirty="0">
              <a:solidFill>
                <a:schemeClr val="accent1">
                  <a:lumMod val="75000"/>
                </a:schemeClr>
              </a:solidFill>
            </a:endParaRPr>
          </a:p>
        </p:txBody>
      </p:sp>
      <p:pic>
        <p:nvPicPr>
          <p:cNvPr id="5" name="Image 1" descr="preencoded.png"/>
          <p:cNvPicPr>
            <a:picLocks noChangeAspect="1"/>
          </p:cNvPicPr>
          <p:nvPr/>
        </p:nvPicPr>
        <p:blipFill>
          <a:blip r:embed="rId1"/>
          <a:stretch>
            <a:fillRect/>
          </a:stretch>
        </p:blipFill>
        <p:spPr>
          <a:xfrm>
            <a:off x="894878" y="4546046"/>
            <a:ext cx="138827" cy="185142"/>
          </a:xfrm>
          <a:prstGeom prst="rect">
            <a:avLst/>
          </a:prstGeom>
        </p:spPr>
      </p:pic>
      <p:sp>
        <p:nvSpPr>
          <p:cNvPr id="6" name="Text 2"/>
          <p:cNvSpPr/>
          <p:nvPr/>
        </p:nvSpPr>
        <p:spPr>
          <a:xfrm>
            <a:off x="1027291" y="2167263"/>
            <a:ext cx="12532043" cy="4933904"/>
          </a:xfrm>
          <a:prstGeom prst="rect">
            <a:avLst/>
          </a:prstGeom>
          <a:noFill/>
        </p:spPr>
        <p:txBody>
          <a:bodyPr wrap="square" lIns="0" tIns="0" rIns="0" bIns="0" rtlCol="0" anchor="t"/>
          <a:lstStyle/>
          <a:p>
            <a:endParaRPr lang="en-US" dirty="0">
              <a:solidFill>
                <a:srgbClr val="E5E0DF"/>
              </a:solidFill>
              <a:ea typeface="+mn-lt"/>
              <a:cs typeface="+mn-lt"/>
            </a:endParaRPr>
          </a:p>
        </p:txBody>
      </p:sp>
      <p:sp>
        <p:nvSpPr>
          <p:cNvPr id="8" name="TextBox 7"/>
          <p:cNvSpPr txBox="1"/>
          <p:nvPr/>
        </p:nvSpPr>
        <p:spPr>
          <a:xfrm>
            <a:off x="1475121" y="1815863"/>
            <a:ext cx="11645659" cy="5432248"/>
          </a:xfrm>
          <a:prstGeom prst="rect">
            <a:avLst/>
          </a:prstGeom>
          <a:noFill/>
          <a:ln>
            <a:noFill/>
          </a:ln>
        </p:spPr>
        <p:txBody>
          <a:bodyPr rot="0" spcFirstLastPara="0" vertOverflow="overflow" horzOverflow="overflow" vert="horz" wrap="square" lIns="91431" tIns="45716" rIns="91431" bIns="45716" numCol="1" spcCol="0" rtlCol="0" fromWordArt="0" anchor="t" anchorCtr="0" forceAA="0" compatLnSpc="1">
            <a:spAutoFit/>
          </a:bodyPr>
          <a:lstStyle/>
          <a:p>
            <a:pPr algn="just"/>
            <a:r>
              <a:rPr lang="en-US" sz="2300" dirty="0">
                <a:latin typeface="Times New Roman" panose="02020603050405020304" pitchFamily="18" charset="0"/>
                <a:cs typeface="Times New Roman" panose="02020603050405020304" pitchFamily="18" charset="0"/>
              </a:rPr>
              <a:t>Accident detection using computer vision has become a critical area in road safety, aiming to reduce response time and improve emergency management. This project, "Guardian Angel on the Road: A Smart Accident Detection and Recovery Notification Solution," introduces an advanced system for real-time accident detection through video surveillance. The framework utilizes axis bounding box techniques for precise object detection and a centroid-based Gaussian Mixture Model (GMM) for analyzing motion patterns in CCTV footage. This approach ensures high detection accuracy while minimizing false alarms. The system is tested under various environmental conditions, including daylight, low visibility, </a:t>
            </a:r>
            <a:r>
              <a:rPr lang="en-US" sz="2300" dirty="0" smtClean="0">
                <a:latin typeface="Times New Roman" panose="02020603050405020304" pitchFamily="18" charset="0"/>
                <a:cs typeface="Times New Roman" panose="02020603050405020304" pitchFamily="18" charset="0"/>
              </a:rPr>
              <a:t>rain, </a:t>
            </a:r>
            <a:r>
              <a:rPr lang="en-US" sz="2300" dirty="0">
                <a:latin typeface="Times New Roman" panose="02020603050405020304" pitchFamily="18" charset="0"/>
                <a:cs typeface="Times New Roman" panose="02020603050405020304" pitchFamily="18" charset="0"/>
              </a:rPr>
              <a:t>hail, and snow, proving its robustness across diverse scenarios. Additionally, the project integrates </a:t>
            </a:r>
            <a:r>
              <a:rPr lang="en-US" sz="2300" dirty="0" err="1">
                <a:latin typeface="Times New Roman" panose="02020603050405020304" pitchFamily="18" charset="0"/>
                <a:cs typeface="Times New Roman" panose="02020603050405020304" pitchFamily="18" charset="0"/>
              </a:rPr>
              <a:t>Geopy</a:t>
            </a:r>
            <a:r>
              <a:rPr lang="en-US" sz="2300" dirty="0">
                <a:latin typeface="Times New Roman" panose="02020603050405020304" pitchFamily="18" charset="0"/>
                <a:cs typeface="Times New Roman" panose="02020603050405020304" pitchFamily="18" charset="0"/>
              </a:rPr>
              <a:t> to capture live location data and automatically notify the nearest police station and hospital with an accident snapshot. This enables authorities to allocate necessary resources efficiently, ensuring timely medical assistance. Furthermore, an alarm buzzer is included to alert nearby individuals, facilitating immediate </a:t>
            </a:r>
            <a:r>
              <a:rPr lang="en-US" sz="2300" dirty="0" smtClean="0">
                <a:latin typeface="Times New Roman" panose="02020603050405020304" pitchFamily="18" charset="0"/>
                <a:cs typeface="Times New Roman" panose="02020603050405020304" pitchFamily="18" charset="0"/>
              </a:rPr>
              <a:t>intervention</a:t>
            </a:r>
            <a:endParaRPr lang="en-US" sz="2400" dirty="0" smtClean="0">
              <a:solidFill>
                <a:schemeClr val="bg2"/>
              </a:solidFill>
              <a:latin typeface="Times New Roman" panose="02020603050405020304" pitchFamily="18" charset="0"/>
              <a:cs typeface="Times New Roman" panose="02020603050405020304" pitchFamily="18" charset="0"/>
            </a:endParaRPr>
          </a:p>
          <a:p>
            <a:pPr algn="just"/>
            <a:r>
              <a:rPr lang="en-GB" sz="2400" dirty="0" smtClean="0">
                <a:latin typeface="Times New Roman" panose="02020603050405020304" pitchFamily="18" charset="0"/>
                <a:cs typeface="Times New Roman" panose="02020603050405020304" pitchFamily="18" charset="0"/>
              </a:rPr>
              <a:t>KEYWORDS :  Axis bounding box , </a:t>
            </a:r>
            <a:r>
              <a:rPr lang="en-GB" sz="2400" dirty="0" err="1" smtClean="0">
                <a:latin typeface="Times New Roman" panose="02020603050405020304" pitchFamily="18" charset="0"/>
                <a:cs typeface="Times New Roman" panose="02020603050405020304" pitchFamily="18" charset="0"/>
              </a:rPr>
              <a:t>Centroid</a:t>
            </a:r>
            <a:r>
              <a:rPr lang="en-GB" sz="2400" dirty="0" smtClean="0">
                <a:latin typeface="Times New Roman" panose="02020603050405020304" pitchFamily="18" charset="0"/>
                <a:cs typeface="Times New Roman" panose="02020603050405020304" pitchFamily="18" charset="0"/>
              </a:rPr>
              <a:t>-based GMM , Machine Learning , Image processing , Video Analytics , Real-Time System.</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8994" y="236483"/>
            <a:ext cx="12533586" cy="8043219"/>
          </a:xfrm>
          <a:prstGeom prst="rect">
            <a:avLst/>
          </a:prstGeom>
          <a:noFill/>
        </p:spPr>
        <p:txBody>
          <a:bodyPr wrap="square" lIns="91431" tIns="45716" rIns="91431" bIns="45716" rtlCol="0">
            <a:spAutoFit/>
          </a:bodyPr>
          <a:lstStyle/>
          <a:p>
            <a:pPr>
              <a:lnSpc>
                <a:spcPts val="3100"/>
              </a:lnSpc>
            </a:pPr>
            <a:r>
              <a:rPr lang="en-US" dirty="0" smtClean="0">
                <a:solidFill>
                  <a:schemeClr val="bg1"/>
                </a:solidFill>
                <a:latin typeface="Book Antiqua" panose="02040602050305030304" pitchFamily="18" charset="0"/>
              </a:rPr>
              <a:t> </a:t>
            </a:r>
            <a:r>
              <a:rPr lang="en-US" dirty="0" smtClean="0">
                <a:latin typeface="Times New Roman" panose="02020603050405020304" pitchFamily="18" charset="0"/>
              </a:rPr>
              <a:t># If accident detected change color if contours to red</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cv2.rectangle(frame, (x, y), (x + w, y + h),</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(0, 0, 255), 3)</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else: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cv2.rectangle(frame, (x, y), (x + w, y + h),</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(0, 255, 0), 3)</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 If area of rectangle more than a threshold detect accident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if w * h &gt; 10000:</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area = w * h</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 </a:t>
            </a:r>
            <a:r>
              <a:rPr lang="en-US" dirty="0" err="1" smtClean="0">
                <a:latin typeface="Times New Roman" panose="02020603050405020304" pitchFamily="18" charset="0"/>
              </a:rPr>
              <a:t>Countint</a:t>
            </a:r>
            <a:r>
              <a:rPr lang="en-US" dirty="0" smtClean="0">
                <a:latin typeface="Times New Roman" panose="02020603050405020304" pitchFamily="18" charset="0"/>
              </a:rPr>
              <a:t> the number of frames for which the condition persists to refine the accident detection case</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a:t>
            </a:r>
            <a:r>
              <a:rPr lang="en-US" dirty="0" err="1" smtClean="0">
                <a:latin typeface="Times New Roman" panose="02020603050405020304" pitchFamily="18" charset="0"/>
              </a:rPr>
              <a:t>arcount</a:t>
            </a:r>
            <a:r>
              <a:rPr lang="en-US" dirty="0" smtClean="0">
                <a:latin typeface="Times New Roman" panose="02020603050405020304" pitchFamily="18" charset="0"/>
              </a:rPr>
              <a:t> += 1</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 print(</a:t>
            </a:r>
            <a:r>
              <a:rPr lang="en-US" dirty="0" err="1" smtClean="0">
                <a:latin typeface="Times New Roman" panose="02020603050405020304" pitchFamily="18" charset="0"/>
              </a:rPr>
              <a:t>arcount</a:t>
            </a:r>
            <a:r>
              <a:rPr lang="en-US" dirty="0" smtClean="0">
                <a:latin typeface="Times New Roman" panose="02020603050405020304" pitchFamily="18" charset="0"/>
              </a:rPr>
              <a:t>)</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if </a:t>
            </a:r>
            <a:r>
              <a:rPr lang="en-US" dirty="0" err="1" smtClean="0">
                <a:latin typeface="Times New Roman" panose="02020603050405020304" pitchFamily="18" charset="0"/>
              </a:rPr>
              <a:t>arcount</a:t>
            </a:r>
            <a:r>
              <a:rPr lang="en-US" dirty="0" smtClean="0">
                <a:latin typeface="Times New Roman" panose="02020603050405020304" pitchFamily="18" charset="0"/>
              </a:rPr>
              <a:t> &gt; 35:</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flag = 1</a:t>
            </a:r>
            <a:endParaRPr lang="en-US" dirty="0" smtClean="0">
              <a:latin typeface="Times New Roman" panose="02020603050405020304" pitchFamily="18" charset="0"/>
            </a:endParaRPr>
          </a:p>
          <a:p>
            <a:pPr>
              <a:lnSpc>
                <a:spcPts val="3100"/>
              </a:lnSpc>
            </a:pP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if flag == 1:</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 If accident detected print Accident on the screen</a:t>
            </a:r>
            <a:endParaRPr lang="en-US" dirty="0" smtClean="0">
              <a:latin typeface="Times New Roman" panose="02020603050405020304" pitchFamily="18" charset="0"/>
            </a:endParaRPr>
          </a:p>
          <a:p>
            <a:pPr>
              <a:lnSpc>
                <a:spcPts val="3100"/>
              </a:lnSpc>
            </a:pPr>
            <a:r>
              <a:rPr lang="en-US" dirty="0" smtClean="0">
                <a:latin typeface="Times New Roman" panose="02020603050405020304" pitchFamily="18" charset="0"/>
              </a:rPr>
              <a:t>            frame = cv2.putText(frame, "Accident ; ", org, font,</a:t>
            </a:r>
            <a:endParaRPr lang="en-US" dirty="0" smtClean="0">
              <a:latin typeface="Times New Roman" panose="02020603050405020304" pitchFamily="18" charset="0"/>
            </a:endParaRPr>
          </a:p>
          <a:p>
            <a:pPr>
              <a:lnSpc>
                <a:spcPts val="3100"/>
              </a:lnSpc>
            </a:pPr>
            <a:r>
              <a:rPr lang="en-US" dirty="0" smtClean="0">
                <a:solidFill>
                  <a:schemeClr val="bg1"/>
                </a:solidFill>
                <a:latin typeface="Times New Roman" panose="02020603050405020304" pitchFamily="18" charset="0"/>
              </a:rPr>
              <a:t>                                </a:t>
            </a:r>
            <a:endParaRPr lang="en-US" dirty="0" smtClean="0">
              <a:solidFill>
                <a:schemeClr val="bg1"/>
              </a:solidFill>
              <a:latin typeface="Times New Roman" panose="02020603050405020304" pitchFamily="18" charset="0"/>
            </a:endParaRP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30622" y="472966"/>
            <a:ext cx="12848896" cy="7248130"/>
          </a:xfrm>
          <a:prstGeom prst="rect">
            <a:avLst/>
          </a:prstGeom>
          <a:noFill/>
        </p:spPr>
        <p:txBody>
          <a:bodyPr wrap="square" lIns="91431" tIns="45716" rIns="91431" bIns="45716" rtlCol="0">
            <a:spAutoFit/>
          </a:bodyPr>
          <a:lstStyle/>
          <a:p>
            <a:pPr>
              <a:lnSpc>
                <a:spcPts val="3100"/>
              </a:lnSpc>
            </a:pPr>
            <a:r>
              <a:rPr lang="en-US" dirty="0" smtClean="0">
                <a:solidFill>
                  <a:schemeClr val="bg1"/>
                </a:solidFill>
                <a:latin typeface="Book Antiqua" panose="02040602050305030304" pitchFamily="18" charset="0"/>
              </a:rPr>
              <a:t> </a:t>
            </a:r>
            <a:r>
              <a:rPr lang="en-US" dirty="0" err="1" smtClean="0">
                <a:latin typeface="Times New Roman" panose="02020603050405020304" pitchFamily="18" charset="0"/>
                <a:cs typeface="Times New Roman" panose="02020603050405020304" pitchFamily="18" charset="0"/>
              </a:rPr>
              <a:t>fontScale</a:t>
            </a:r>
            <a:r>
              <a:rPr lang="en-US" dirty="0" smtClean="0">
                <a:latin typeface="Times New Roman" panose="02020603050405020304" pitchFamily="18" charset="0"/>
                <a:cs typeface="Times New Roman" panose="02020603050405020304" pitchFamily="18" charset="0"/>
              </a:rPr>
              <a:t>, color, thickness, cv2.LINE_AA, False)</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frame = cv2.putText(frame, "28° 35' 31.7040'' N and 77° 2' 45.7836'' E. ; ",</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(40, 80), font, </a:t>
            </a:r>
            <a:r>
              <a:rPr lang="en-US" dirty="0" err="1" smtClean="0">
                <a:latin typeface="Times New Roman" panose="02020603050405020304" pitchFamily="18" charset="0"/>
                <a:cs typeface="Times New Roman" panose="02020603050405020304" pitchFamily="18" charset="0"/>
              </a:rPr>
              <a:t>fontScale</a:t>
            </a:r>
            <a:r>
              <a:rPr lang="en-US" dirty="0" smtClean="0">
                <a:latin typeface="Times New Roman" panose="02020603050405020304" pitchFamily="18" charset="0"/>
                <a:cs typeface="Times New Roman" panose="02020603050405020304" pitchFamily="18" charset="0"/>
              </a:rPr>
              <a:t>, color, thickness, cv2.LINE_AA, False)</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frame = cv2.putText(frame, "time:1600 hrs; ", (40, 100),</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font, </a:t>
            </a:r>
            <a:r>
              <a:rPr lang="en-US" dirty="0" err="1" smtClean="0">
                <a:latin typeface="Times New Roman" panose="02020603050405020304" pitchFamily="18" charset="0"/>
                <a:cs typeface="Times New Roman" panose="02020603050405020304" pitchFamily="18" charset="0"/>
              </a:rPr>
              <a:t>fontScale</a:t>
            </a:r>
            <a:r>
              <a:rPr lang="en-US" dirty="0" smtClean="0">
                <a:latin typeface="Times New Roman" panose="02020603050405020304" pitchFamily="18" charset="0"/>
                <a:cs typeface="Times New Roman" panose="02020603050405020304" pitchFamily="18" charset="0"/>
              </a:rPr>
              <a:t>, color, thickness, cv2.LINE_AA, False)</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frame = cv2.putText(frame, "camera id:DWARKA_ROAD_22", (40, 120),</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 font, </a:t>
            </a:r>
            <a:r>
              <a:rPr lang="en-US" dirty="0" err="1" smtClean="0">
                <a:latin typeface="Times New Roman" panose="02020603050405020304" pitchFamily="18" charset="0"/>
                <a:cs typeface="Times New Roman" panose="02020603050405020304" pitchFamily="18" charset="0"/>
              </a:rPr>
              <a:t>fontScale</a:t>
            </a:r>
            <a:r>
              <a:rPr lang="en-US" dirty="0" smtClean="0">
                <a:latin typeface="Times New Roman" panose="02020603050405020304" pitchFamily="18" charset="0"/>
                <a:cs typeface="Times New Roman" panose="02020603050405020304" pitchFamily="18" charset="0"/>
              </a:rPr>
              <a:t>, color, thickness, cv2.LINE_AA, False)</a:t>
            </a:r>
            <a:endParaRPr lang="en-US" dirty="0" smtClean="0">
              <a:latin typeface="Times New Roman" panose="02020603050405020304" pitchFamily="18" charset="0"/>
              <a:cs typeface="Times New Roman" panose="02020603050405020304" pitchFamily="18" charset="0"/>
            </a:endParaRPr>
          </a:p>
          <a:p>
            <a:pPr>
              <a:lnSpc>
                <a:spcPts val="3100"/>
              </a:lnSpc>
            </a:pP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cv2.imshow("Accident detection", frame)</a:t>
            </a:r>
            <a:endParaRPr lang="en-US" dirty="0" smtClean="0">
              <a:latin typeface="Times New Roman" panose="02020603050405020304" pitchFamily="18" charset="0"/>
              <a:cs typeface="Times New Roman" panose="02020603050405020304" pitchFamily="18" charset="0"/>
            </a:endParaRPr>
          </a:p>
          <a:p>
            <a:pPr>
              <a:lnSpc>
                <a:spcPts val="3100"/>
              </a:lnSpc>
            </a:pP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count += 1</a:t>
            </a:r>
            <a:endParaRPr lang="en-US" dirty="0" smtClean="0">
              <a:latin typeface="Times New Roman" panose="02020603050405020304" pitchFamily="18" charset="0"/>
              <a:cs typeface="Times New Roman" panose="02020603050405020304" pitchFamily="18" charset="0"/>
            </a:endParaRPr>
          </a:p>
          <a:p>
            <a:pPr>
              <a:lnSpc>
                <a:spcPts val="3100"/>
              </a:lnSpc>
            </a:pP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if cv2.waitKey(33) &amp; 0xff == 27:</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break</a:t>
            </a:r>
            <a:endParaRPr lang="en-US" dirty="0" smtClean="0">
              <a:latin typeface="Times New Roman" panose="02020603050405020304" pitchFamily="18" charset="0"/>
              <a:cs typeface="Times New Roman" panose="02020603050405020304" pitchFamily="18" charset="0"/>
            </a:endParaRPr>
          </a:p>
          <a:p>
            <a:pPr>
              <a:lnSpc>
                <a:spcPts val="3100"/>
              </a:lnSpc>
            </a:pP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else:</a:t>
            </a:r>
            <a:endParaRPr lang="en-US" dirty="0" smtClean="0">
              <a:latin typeface="Times New Roman" panose="02020603050405020304" pitchFamily="18" charset="0"/>
              <a:cs typeface="Times New Roman" panose="02020603050405020304" pitchFamily="18" charset="0"/>
            </a:endParaRPr>
          </a:p>
          <a:p>
            <a:pPr>
              <a:lnSpc>
                <a:spcPts val="3100"/>
              </a:lnSpc>
            </a:pPr>
            <a:r>
              <a:rPr lang="en-US" dirty="0" smtClean="0">
                <a:latin typeface="Times New Roman" panose="02020603050405020304" pitchFamily="18" charset="0"/>
                <a:cs typeface="Times New Roman" panose="02020603050405020304" pitchFamily="18" charset="0"/>
              </a:rPr>
              <a:t>        break</a:t>
            </a:r>
            <a:endParaRPr lang="en-US" dirty="0" smtClean="0">
              <a:latin typeface="Times New Roman" panose="02020603050405020304" pitchFamily="18" charset="0"/>
              <a:cs typeface="Times New Roman" panose="02020603050405020304" pitchFamily="18" charset="0"/>
            </a:endParaRPr>
          </a:p>
          <a:p>
            <a:pPr>
              <a:lnSpc>
                <a:spcPts val="3100"/>
              </a:lnSpc>
            </a:pPr>
            <a:endParaRPr lang="en-GB" dirty="0" smtClean="0">
              <a:latin typeface="Book Antiqua" panose="02040602050305030304" pitchFamily="18" charset="0"/>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20250223-WA0003.jpg"/>
          <p:cNvPicPr>
            <a:picLocks noChangeAspect="1"/>
          </p:cNvPicPr>
          <p:nvPr/>
        </p:nvPicPr>
        <p:blipFill>
          <a:blip r:embed="rId1"/>
          <a:stretch>
            <a:fillRect/>
          </a:stretch>
        </p:blipFill>
        <p:spPr>
          <a:xfrm>
            <a:off x="945931" y="759318"/>
            <a:ext cx="12601739" cy="7086734"/>
          </a:xfrm>
          <a:prstGeom prst="rect">
            <a:avLst/>
          </a:prstGeom>
        </p:spPr>
      </p:pic>
      <p:sp>
        <p:nvSpPr>
          <p:cNvPr id="3" name="TextBox 2"/>
          <p:cNvSpPr txBox="1"/>
          <p:nvPr/>
        </p:nvSpPr>
        <p:spPr>
          <a:xfrm>
            <a:off x="945931" y="220717"/>
            <a:ext cx="3831021" cy="538601"/>
          </a:xfrm>
          <a:prstGeom prst="rect">
            <a:avLst/>
          </a:prstGeom>
          <a:noFill/>
        </p:spPr>
        <p:txBody>
          <a:bodyPr wrap="square" lIns="91431" tIns="45716" rIns="91431" bIns="45716" rtlCol="0">
            <a:spAutoFit/>
          </a:bodyPr>
          <a:lstStyle/>
          <a:p>
            <a:r>
              <a:rPr lang="en-GB" sz="2900" dirty="0" smtClean="0">
                <a:solidFill>
                  <a:schemeClr val="accent1">
                    <a:lumMod val="75000"/>
                  </a:schemeClr>
                </a:solidFill>
                <a:latin typeface="Book Antiqua" panose="02040602050305030304" pitchFamily="18" charset="0"/>
              </a:rPr>
              <a:t>OUTPUT:</a:t>
            </a:r>
            <a:endParaRPr lang="en-US" sz="2900" dirty="0">
              <a:solidFill>
                <a:schemeClr val="accent1">
                  <a:lumMod val="75000"/>
                </a:schemeClr>
              </a:solidFill>
              <a:latin typeface="Book Antiqua" panose="02040602050305030304" pitchFamily="18" charset="0"/>
            </a:endParaRP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20250223-WA0004.jpg"/>
          <p:cNvPicPr>
            <a:picLocks noChangeAspect="1"/>
          </p:cNvPicPr>
          <p:nvPr/>
        </p:nvPicPr>
        <p:blipFill>
          <a:blip r:embed="rId1"/>
          <a:stretch>
            <a:fillRect/>
          </a:stretch>
        </p:blipFill>
        <p:spPr>
          <a:xfrm>
            <a:off x="388718" y="225479"/>
            <a:ext cx="13823763" cy="7767638"/>
          </a:xfrm>
          <a:prstGeom prst="rect">
            <a:avLst/>
          </a:prstGeom>
        </p:spPr>
      </p:pic>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20250223-WA0005.jpg"/>
          <p:cNvPicPr>
            <a:picLocks noChangeAspect="1"/>
          </p:cNvPicPr>
          <p:nvPr/>
        </p:nvPicPr>
        <p:blipFill>
          <a:blip r:embed="rId1"/>
          <a:stretch>
            <a:fillRect/>
          </a:stretch>
        </p:blipFill>
        <p:spPr>
          <a:xfrm>
            <a:off x="428296" y="252249"/>
            <a:ext cx="13773126" cy="7767638"/>
          </a:xfrm>
          <a:prstGeom prst="rect">
            <a:avLst/>
          </a:prstGeom>
        </p:spPr>
      </p:pic>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20250223-WA0006.jpg"/>
          <p:cNvPicPr>
            <a:picLocks noChangeAspect="1"/>
          </p:cNvPicPr>
          <p:nvPr/>
        </p:nvPicPr>
        <p:blipFill>
          <a:blip r:embed="rId1"/>
          <a:stretch>
            <a:fillRect/>
          </a:stretch>
        </p:blipFill>
        <p:spPr>
          <a:xfrm>
            <a:off x="265883" y="225479"/>
            <a:ext cx="13783253" cy="7767638"/>
          </a:xfrm>
          <a:prstGeom prst="rect">
            <a:avLst/>
          </a:prstGeom>
        </p:spPr>
      </p:pic>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20250223-WA0007.jpg"/>
          <p:cNvPicPr>
            <a:picLocks noChangeAspect="1"/>
          </p:cNvPicPr>
          <p:nvPr/>
        </p:nvPicPr>
        <p:blipFill>
          <a:blip r:embed="rId1"/>
          <a:stretch>
            <a:fillRect/>
          </a:stretch>
        </p:blipFill>
        <p:spPr>
          <a:xfrm>
            <a:off x="374430" y="220717"/>
            <a:ext cx="13844589" cy="7772400"/>
          </a:xfrm>
          <a:prstGeom prst="rect">
            <a:avLst/>
          </a:prstGeom>
        </p:spPr>
      </p:pic>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64037" y="1438751"/>
            <a:ext cx="5486400" cy="685800"/>
          </a:xfrm>
          <a:prstGeom prst="rect">
            <a:avLst/>
          </a:prstGeom>
          <a:noFill/>
        </p:spPr>
        <p:txBody>
          <a:bodyPr wrap="none" lIns="0" tIns="0" rIns="0" bIns="0" rtlCol="0" anchor="t"/>
          <a:lstStyle/>
          <a:p>
            <a:pPr>
              <a:lnSpc>
                <a:spcPts val="5400"/>
              </a:lnSpc>
            </a:pPr>
            <a:r>
              <a:rPr lang="en-US" sz="43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CONCLUSION:</a:t>
            </a:r>
            <a:endParaRPr lang="en-US" sz="4300" dirty="0">
              <a:solidFill>
                <a:schemeClr val="accent1">
                  <a:lumMod val="75000"/>
                </a:schemeClr>
              </a:solidFill>
            </a:endParaRPr>
          </a:p>
        </p:txBody>
      </p:sp>
      <p:sp>
        <p:nvSpPr>
          <p:cNvPr id="7" name="Text 4"/>
          <p:cNvSpPr/>
          <p:nvPr/>
        </p:nvSpPr>
        <p:spPr>
          <a:xfrm>
            <a:off x="409903" y="2705129"/>
            <a:ext cx="6604187" cy="4799257"/>
          </a:xfrm>
          <a:prstGeom prst="rect">
            <a:avLst/>
          </a:prstGeom>
          <a:noFill/>
        </p:spPr>
        <p:txBody>
          <a:bodyPr wrap="square" lIns="0" tIns="0" rIns="0" bIns="0" rtlCol="0" anchor="t"/>
          <a:lstStyle/>
          <a:p>
            <a:pPr algn="just">
              <a:lnSpc>
                <a:spcPts val="3100"/>
              </a:lnSpc>
            </a:pPr>
            <a:r>
              <a:rPr lang="en-US" sz="2400" dirty="0">
                <a:latin typeface="Times New Roman" panose="02020603050405020304" pitchFamily="18" charset="0"/>
                <a:ea typeface="+mn-lt"/>
                <a:cs typeface="+mn-lt"/>
              </a:rPr>
              <a:t>The proposed accident detection system is implemented using Python and OpenCV, analyzing traffic camera footage from various sources. The system applies image processing techniques to detect accidents after selecting a region of interest (ROI). Currently, the system works with pre-recorded videos, but it can be modified to process live video streams for real-time accident detection. This approach significantly reduces emergency response time, helping to save lives.</a:t>
            </a:r>
            <a:endParaRPr lang="en-US" sz="2400" dirty="0">
              <a:latin typeface="Times New Roman" panose="02020603050405020304" pitchFamily="18" charset="0"/>
            </a:endParaRPr>
          </a:p>
        </p:txBody>
      </p:sp>
      <p:sp>
        <p:nvSpPr>
          <p:cNvPr id="9" name="Text 6"/>
          <p:cNvSpPr/>
          <p:nvPr/>
        </p:nvSpPr>
        <p:spPr>
          <a:xfrm>
            <a:off x="864037" y="6420445"/>
            <a:ext cx="6150054" cy="395050"/>
          </a:xfrm>
          <a:prstGeom prst="rect">
            <a:avLst/>
          </a:prstGeom>
          <a:noFill/>
        </p:spPr>
        <p:txBody>
          <a:bodyPr wrap="none" lIns="0" tIns="0" rIns="0" bIns="0" rtlCol="0" anchor="t"/>
          <a:lstStyle/>
          <a:p>
            <a:pPr>
              <a:lnSpc>
                <a:spcPts val="3100"/>
              </a:lnSpc>
            </a:pPr>
            <a:endParaRPr lang="en-US" dirty="0"/>
          </a:p>
        </p:txBody>
      </p:sp>
      <p:pic>
        <p:nvPicPr>
          <p:cNvPr id="10" name="Image 1" descr="preencoded.png"/>
          <p:cNvPicPr>
            <a:picLocks noChangeAspect="1"/>
          </p:cNvPicPr>
          <p:nvPr/>
        </p:nvPicPr>
        <p:blipFill>
          <a:blip r:embed="rId1"/>
          <a:stretch>
            <a:fillRect/>
          </a:stretch>
        </p:blipFill>
        <p:spPr>
          <a:xfrm>
            <a:off x="7409794" y="2262715"/>
            <a:ext cx="6873765" cy="4784470"/>
          </a:xfrm>
          <a:prstGeom prst="rect">
            <a:avLst/>
          </a:prstGeom>
        </p:spPr>
      </p:pic>
      <p:sp>
        <p:nvSpPr>
          <p:cNvPr id="11" name="Text 7"/>
          <p:cNvSpPr/>
          <p:nvPr/>
        </p:nvSpPr>
        <p:spPr>
          <a:xfrm>
            <a:off x="7623930" y="5389959"/>
            <a:ext cx="6150054" cy="395050"/>
          </a:xfrm>
          <a:prstGeom prst="rect">
            <a:avLst/>
          </a:prstGeom>
          <a:noFill/>
        </p:spPr>
        <p:txBody>
          <a:bodyPr wrap="none" lIns="0" tIns="0" rIns="0" bIns="0" rtlCol="0" anchor="t"/>
          <a:lstStyle/>
          <a:p>
            <a:pPr>
              <a:lnSpc>
                <a:spcPts val="3100"/>
              </a:lnSpc>
            </a:pPr>
            <a:endParaRPr lang="en-US" dirty="0"/>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08538" y="788278"/>
            <a:ext cx="10247586" cy="569379"/>
          </a:xfrm>
          <a:prstGeom prst="rect">
            <a:avLst/>
          </a:prstGeom>
          <a:noFill/>
        </p:spPr>
        <p:txBody>
          <a:bodyPr wrap="square" lIns="91431" tIns="45716" rIns="91431" bIns="45716" rtlCol="0">
            <a:spAutoFit/>
          </a:bodyPr>
          <a:lstStyle/>
          <a:p>
            <a:r>
              <a:rPr lang="en-GB" sz="3100" dirty="0" smtClean="0">
                <a:solidFill>
                  <a:schemeClr val="accent1">
                    <a:lumMod val="75000"/>
                  </a:schemeClr>
                </a:solidFill>
                <a:latin typeface="Book Antiqua" panose="02040602050305030304" pitchFamily="18" charset="0"/>
              </a:rPr>
              <a:t>FUTURE  ENHANCEMENT</a:t>
            </a:r>
            <a:endParaRPr lang="en-US" sz="3100" dirty="0">
              <a:solidFill>
                <a:schemeClr val="accent1">
                  <a:lumMod val="75000"/>
                </a:schemeClr>
              </a:solidFill>
              <a:latin typeface="Book Antiqua" panose="02040602050305030304" pitchFamily="18" charset="0"/>
            </a:endParaRPr>
          </a:p>
        </p:txBody>
      </p:sp>
      <p:sp>
        <p:nvSpPr>
          <p:cNvPr id="3" name="TextBox 2"/>
          <p:cNvSpPr txBox="1"/>
          <p:nvPr/>
        </p:nvSpPr>
        <p:spPr>
          <a:xfrm>
            <a:off x="1308540" y="1860331"/>
            <a:ext cx="11792606" cy="6036933"/>
          </a:xfrm>
          <a:prstGeom prst="rect">
            <a:avLst/>
          </a:prstGeom>
          <a:noFill/>
        </p:spPr>
        <p:txBody>
          <a:bodyPr wrap="square" lIns="91431" tIns="45716" rIns="91431" bIns="45716" rtlCol="0">
            <a:spAutoFit/>
          </a:bodyPr>
          <a:lstStyle/>
          <a:p>
            <a:pPr>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Advanced Feature Classification: Implementing a secondary classification based on vehicle colour or shape can improve detection accuracy in occluded conditions.</a:t>
            </a:r>
            <a:endParaRPr lang="en-GB"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GB"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Automated ROI Selection: Introducing deep learning-based automated region selection will eliminate human dependency.</a:t>
            </a:r>
            <a:endParaRPr lang="en-GB"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GB"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Camera Calibration Techniques: Using lane detection and calibration can improve system performance under varying camera angles.</a:t>
            </a:r>
            <a:endParaRPr lang="en-GB"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GB"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Night-Time Detection Improvements: Incorporating infrared cameras or thermal imaging can enhance accident detection in low-light environments.</a:t>
            </a:r>
            <a:endParaRPr lang="en-GB"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GB"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sz="2400" dirty="0" smtClean="0">
                <a:latin typeface="Times New Roman" panose="02020603050405020304" pitchFamily="18" charset="0"/>
                <a:cs typeface="Times New Roman" panose="02020603050405020304" pitchFamily="18" charset="0"/>
              </a:rPr>
              <a:t>Live Video Processing: Extending the system to real-time streaming will enable immediate accident detection and emergency response</a:t>
            </a:r>
            <a:r>
              <a:rPr lang="en-GB" dirty="0" smtClean="0">
                <a:latin typeface="Times New Roman" panose="02020603050405020304" pitchFamily="18" charset="0"/>
                <a:cs typeface="Times New Roman" panose="02020603050405020304" pitchFamily="18" charset="0"/>
              </a:rPr>
              <a:t>.</a:t>
            </a:r>
            <a:endParaRPr lang="en-GB" dirty="0" smtClean="0">
              <a:latin typeface="Times New Roman" panose="02020603050405020304" pitchFamily="18" charset="0"/>
              <a:cs typeface="Times New Roman" panose="02020603050405020304" pitchFamily="18" charset="0"/>
            </a:endParaRPr>
          </a:p>
          <a:p>
            <a:endParaRPr lang="en-GB" dirty="0" smtClean="0"/>
          </a:p>
          <a:p>
            <a:endParaRPr lang="en-US" dirty="0"/>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743783" y="457200"/>
            <a:ext cx="4722614" cy="614855"/>
          </a:xfrm>
          <a:prstGeom prst="rect">
            <a:avLst/>
          </a:prstGeom>
          <a:noFill/>
        </p:spPr>
        <p:txBody>
          <a:bodyPr wrap="none" lIns="0" tIns="0" rIns="0" bIns="0" rtlCol="0" anchor="t"/>
          <a:lstStyle/>
          <a:p>
            <a:pPr>
              <a:lnSpc>
                <a:spcPts val="4600"/>
              </a:lnSpc>
            </a:pPr>
            <a:r>
              <a:rPr lang="en-US" sz="37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REFERENCES</a:t>
            </a:r>
            <a:endParaRPr lang="en-US" sz="3700" dirty="0">
              <a:solidFill>
                <a:schemeClr val="accent1">
                  <a:lumMod val="75000"/>
                </a:schemeClr>
              </a:solidFill>
            </a:endParaRPr>
          </a:p>
        </p:txBody>
      </p:sp>
      <p:sp>
        <p:nvSpPr>
          <p:cNvPr id="5" name="Text 2"/>
          <p:cNvSpPr/>
          <p:nvPr/>
        </p:nvSpPr>
        <p:spPr>
          <a:xfrm>
            <a:off x="743786" y="1641755"/>
            <a:ext cx="13142834" cy="340043"/>
          </a:xfrm>
          <a:prstGeom prst="rect">
            <a:avLst/>
          </a:prstGeom>
          <a:noFill/>
        </p:spPr>
        <p:txBody>
          <a:bodyPr wrap="none" lIns="0" tIns="0" rIns="0" bIns="0" rtlCol="0" anchor="t"/>
          <a:lstStyle/>
          <a:p>
            <a:pPr>
              <a:lnSpc>
                <a:spcPts val="2650"/>
              </a:lnSpc>
            </a:pPr>
            <a:endParaRPr lang="en-US" sz="1700" dirty="0"/>
          </a:p>
        </p:txBody>
      </p:sp>
      <p:sp>
        <p:nvSpPr>
          <p:cNvPr id="6" name="Text 3"/>
          <p:cNvSpPr/>
          <p:nvPr/>
        </p:nvSpPr>
        <p:spPr>
          <a:xfrm>
            <a:off x="2017986" y="1981798"/>
            <a:ext cx="13142834" cy="729871"/>
          </a:xfrm>
          <a:prstGeom prst="rect">
            <a:avLst/>
          </a:prstGeom>
          <a:noFill/>
        </p:spPr>
        <p:txBody>
          <a:bodyPr wrap="square" lIns="0" tIns="0" rIns="0" bIns="0" rtlCol="0" anchor="t"/>
          <a:lstStyle/>
          <a:p>
            <a:pPr>
              <a:lnSpc>
                <a:spcPts val="2650"/>
              </a:lnSpc>
            </a:pPr>
            <a:endParaRPr lang="en-US" sz="1700" dirty="0"/>
          </a:p>
        </p:txBody>
      </p:sp>
      <p:sp>
        <p:nvSpPr>
          <p:cNvPr id="7" name="Text 4"/>
          <p:cNvSpPr/>
          <p:nvPr/>
        </p:nvSpPr>
        <p:spPr>
          <a:xfrm>
            <a:off x="743786" y="3140035"/>
            <a:ext cx="13142834" cy="680086"/>
          </a:xfrm>
          <a:prstGeom prst="rect">
            <a:avLst/>
          </a:prstGeom>
          <a:noFill/>
        </p:spPr>
        <p:txBody>
          <a:bodyPr wrap="square" lIns="0" tIns="0" rIns="0" bIns="0" rtlCol="0" anchor="t"/>
          <a:lstStyle/>
          <a:p>
            <a:pPr>
              <a:lnSpc>
                <a:spcPts val="2650"/>
              </a:lnSpc>
            </a:pPr>
            <a:endParaRPr lang="en-US" sz="1700" dirty="0"/>
          </a:p>
        </p:txBody>
      </p:sp>
      <p:sp>
        <p:nvSpPr>
          <p:cNvPr id="8" name="Text 5"/>
          <p:cNvSpPr/>
          <p:nvPr/>
        </p:nvSpPr>
        <p:spPr>
          <a:xfrm>
            <a:off x="743786" y="4059198"/>
            <a:ext cx="13142834" cy="680086"/>
          </a:xfrm>
          <a:prstGeom prst="rect">
            <a:avLst/>
          </a:prstGeom>
          <a:noFill/>
        </p:spPr>
        <p:txBody>
          <a:bodyPr wrap="square" lIns="0" tIns="0" rIns="0" bIns="0" rtlCol="0" anchor="t"/>
          <a:lstStyle/>
          <a:p>
            <a:pPr>
              <a:lnSpc>
                <a:spcPts val="2650"/>
              </a:lnSpc>
            </a:pPr>
            <a:endParaRPr lang="en-US" sz="1700" dirty="0"/>
          </a:p>
        </p:txBody>
      </p:sp>
      <p:sp>
        <p:nvSpPr>
          <p:cNvPr id="9" name="Text 6"/>
          <p:cNvSpPr/>
          <p:nvPr/>
        </p:nvSpPr>
        <p:spPr>
          <a:xfrm>
            <a:off x="743786" y="4978361"/>
            <a:ext cx="13142834" cy="680086"/>
          </a:xfrm>
          <a:prstGeom prst="rect">
            <a:avLst/>
          </a:prstGeom>
          <a:noFill/>
        </p:spPr>
        <p:txBody>
          <a:bodyPr wrap="square" lIns="0" tIns="0" rIns="0" bIns="0" rtlCol="0" anchor="t"/>
          <a:lstStyle/>
          <a:p>
            <a:pPr>
              <a:lnSpc>
                <a:spcPts val="2650"/>
              </a:lnSpc>
            </a:pPr>
            <a:endParaRPr lang="en-US" sz="1700" dirty="0"/>
          </a:p>
        </p:txBody>
      </p:sp>
      <p:sp>
        <p:nvSpPr>
          <p:cNvPr id="10" name="Text 7"/>
          <p:cNvSpPr/>
          <p:nvPr/>
        </p:nvSpPr>
        <p:spPr>
          <a:xfrm>
            <a:off x="743786" y="5897523"/>
            <a:ext cx="13142834" cy="680086"/>
          </a:xfrm>
          <a:prstGeom prst="rect">
            <a:avLst/>
          </a:prstGeom>
          <a:noFill/>
        </p:spPr>
        <p:txBody>
          <a:bodyPr wrap="square" lIns="0" tIns="0" rIns="0" bIns="0" rtlCol="0" anchor="t"/>
          <a:lstStyle/>
          <a:p>
            <a:pPr>
              <a:lnSpc>
                <a:spcPts val="2650"/>
              </a:lnSpc>
            </a:pPr>
            <a:endParaRPr lang="en-US" sz="1700" dirty="0"/>
          </a:p>
        </p:txBody>
      </p:sp>
      <p:sp>
        <p:nvSpPr>
          <p:cNvPr id="11" name="Text 8"/>
          <p:cNvSpPr/>
          <p:nvPr/>
        </p:nvSpPr>
        <p:spPr>
          <a:xfrm>
            <a:off x="743783" y="1641755"/>
            <a:ext cx="13142837" cy="6004521"/>
          </a:xfrm>
          <a:prstGeom prst="rect">
            <a:avLst/>
          </a:prstGeom>
          <a:noFill/>
        </p:spPr>
        <p:txBody>
          <a:bodyPr wrap="square" lIns="0" tIns="0" rIns="0" bIns="0" rtlCol="0" anchor="t"/>
          <a:lstStyle/>
          <a:p>
            <a:pPr marL="457200" indent="-457200">
              <a:lnSpc>
                <a:spcPts val="2650"/>
              </a:lnSpc>
              <a:buFontTx/>
              <a:buAutoNum type="arabicPeriod"/>
            </a:pPr>
            <a:r>
              <a:rPr lang="en-US" sz="1800" dirty="0" err="1" smtClean="0">
                <a:latin typeface="Times New Roman" panose="02020603050405020304" pitchFamily="18" charset="0"/>
                <a:cs typeface="Times New Roman" panose="02020603050405020304" pitchFamily="18" charset="0"/>
              </a:rPr>
              <a:t>Rajvardhan</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Rishi</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SofiyaYede</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Keshav</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Kunal</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Nutan</a:t>
            </a:r>
            <a:r>
              <a:rPr lang="en-US" sz="1800" dirty="0" smtClean="0">
                <a:latin typeface="Times New Roman" panose="02020603050405020304" pitchFamily="18" charset="0"/>
                <a:cs typeface="Times New Roman" panose="02020603050405020304" pitchFamily="18" charset="0"/>
              </a:rPr>
              <a:t> V. </a:t>
            </a:r>
            <a:r>
              <a:rPr lang="en-US" sz="1800" dirty="0" err="1" smtClean="0">
                <a:latin typeface="Times New Roman" panose="02020603050405020304" pitchFamily="18" charset="0"/>
                <a:cs typeface="Times New Roman" panose="02020603050405020304" pitchFamily="18" charset="0"/>
              </a:rPr>
              <a:t>Bansode</a:t>
            </a:r>
            <a:r>
              <a:rPr lang="en-US" sz="1800" dirty="0" smtClean="0">
                <a:latin typeface="Times New Roman" panose="02020603050405020304" pitchFamily="18" charset="0"/>
                <a:cs typeface="Times New Roman" panose="02020603050405020304" pitchFamily="18" charset="0"/>
              </a:rPr>
              <a:t>," Automatic Messaging System for Vehicle Tracking and Accident Detection, Proceedings of the International Conference on Electronics and Sustainable Communication Systems, ICESC, 2020.</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a:pPr>
            <a:r>
              <a:rPr lang="en-US" sz="1800" dirty="0" err="1" smtClean="0">
                <a:latin typeface="Times New Roman" panose="02020603050405020304" pitchFamily="18" charset="0"/>
                <a:cs typeface="Times New Roman" panose="02020603050405020304" pitchFamily="18" charset="0"/>
              </a:rPr>
              <a:t>MrS.Kailasam</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MrKarthiga</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DrKartheeban</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R.M.Priyadarshani</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K.Anithadevi</a:t>
            </a:r>
            <a:r>
              <a:rPr lang="en-US" sz="1800" dirty="0" smtClean="0">
                <a:latin typeface="Times New Roman" panose="02020603050405020304" pitchFamily="18" charset="0"/>
                <a:cs typeface="Times New Roman" panose="02020603050405020304" pitchFamily="18" charset="0"/>
              </a:rPr>
              <a:t>, "Accident Alert System using face Recognition", IEEE, 2019</a:t>
            </a:r>
            <a:r>
              <a:rPr lang="en-US" sz="2000" dirty="0" smtClean="0">
                <a:latin typeface="Times New Roman" panose="02020603050405020304" pitchFamily="18" charset="0"/>
                <a:cs typeface="Times New Roman" panose="02020603050405020304" pitchFamily="18" charset="0"/>
              </a:rPr>
              <a:t>.</a:t>
            </a:r>
            <a:endParaRPr lang="en-US" sz="2000" dirty="0" smtClean="0">
              <a:latin typeface="Times New Roman" panose="02020603050405020304" pitchFamily="18" charset="0"/>
              <a:cs typeface="Times New Roman" panose="02020603050405020304" pitchFamily="18" charset="0"/>
            </a:endParaRPr>
          </a:p>
          <a:p>
            <a:pPr marL="457200" indent="-457200">
              <a:lnSpc>
                <a:spcPts val="2650"/>
              </a:lnSpc>
              <a:buFontTx/>
              <a:buAutoNum type="arabicPeriod"/>
            </a:pPr>
            <a:r>
              <a:rPr lang="en-US" sz="1800" dirty="0" smtClean="0">
                <a:latin typeface="Times New Roman" panose="02020603050405020304" pitchFamily="18" charset="0"/>
              </a:rPr>
              <a:t>T </a:t>
            </a:r>
            <a:r>
              <a:rPr lang="en-US" sz="1800" dirty="0" err="1" smtClean="0">
                <a:latin typeface="Times New Roman" panose="02020603050405020304" pitchFamily="18" charset="0"/>
              </a:rPr>
              <a:t>Kalyani</a:t>
            </a:r>
            <a:r>
              <a:rPr lang="en-US" sz="1800" dirty="0" smtClean="0">
                <a:latin typeface="Times New Roman" panose="02020603050405020304" pitchFamily="18" charset="0"/>
              </a:rPr>
              <a:t>, S Monika, B </a:t>
            </a:r>
            <a:r>
              <a:rPr lang="en-US" sz="1800" dirty="0" err="1" smtClean="0">
                <a:latin typeface="Times New Roman" panose="02020603050405020304" pitchFamily="18" charset="0"/>
              </a:rPr>
              <a:t>Naresh</a:t>
            </a:r>
            <a:r>
              <a:rPr lang="en-US" sz="1800" dirty="0" smtClean="0">
                <a:latin typeface="Times New Roman" panose="02020603050405020304" pitchFamily="18" charset="0"/>
              </a:rPr>
              <a:t>, </a:t>
            </a:r>
            <a:r>
              <a:rPr lang="en-US" sz="1800" dirty="0" err="1" smtClean="0">
                <a:latin typeface="Times New Roman" panose="02020603050405020304" pitchFamily="18" charset="0"/>
              </a:rPr>
              <a:t>Mahendra</a:t>
            </a:r>
            <a:r>
              <a:rPr lang="en-US" sz="1800" dirty="0" smtClean="0">
                <a:latin typeface="Times New Roman" panose="02020603050405020304" pitchFamily="18" charset="0"/>
              </a:rPr>
              <a:t> </a:t>
            </a:r>
            <a:r>
              <a:rPr lang="en-US" sz="1800" dirty="0" err="1" smtClean="0">
                <a:latin typeface="Times New Roman" panose="02020603050405020304" pitchFamily="18" charset="0"/>
              </a:rPr>
              <a:t>Vucha</a:t>
            </a:r>
            <a:r>
              <a:rPr lang="en-US" sz="1800" dirty="0" smtClean="0">
                <a:latin typeface="Times New Roman" panose="02020603050405020304" pitchFamily="18" charset="0"/>
              </a:rPr>
              <a:t>, "Accident Detection and Alert System", 201914.Bharath P, </a:t>
            </a:r>
            <a:r>
              <a:rPr lang="en-US" sz="1800" dirty="0" err="1" smtClean="0">
                <a:latin typeface="Times New Roman" panose="02020603050405020304" pitchFamily="18" charset="0"/>
              </a:rPr>
              <a:t>Saravanan</a:t>
            </a:r>
            <a:r>
              <a:rPr lang="en-US" sz="1800" dirty="0" smtClean="0">
                <a:latin typeface="Times New Roman" panose="02020603050405020304" pitchFamily="18" charset="0"/>
              </a:rPr>
              <a:t> M, </a:t>
            </a:r>
            <a:r>
              <a:rPr lang="en-US" sz="1800" dirty="0" err="1" smtClean="0">
                <a:latin typeface="Times New Roman" panose="02020603050405020304" pitchFamily="18" charset="0"/>
              </a:rPr>
              <a:t>Aravindhan</a:t>
            </a:r>
            <a:r>
              <a:rPr lang="en-US" sz="1800" dirty="0" smtClean="0">
                <a:latin typeface="Times New Roman" panose="02020603050405020304" pitchFamily="18" charset="0"/>
              </a:rPr>
              <a:t> K," Literature Survey on Smart Vehicle Accident Prediction Using Machine Learning Algorithm", 2019.</a:t>
            </a:r>
            <a:endParaRPr lang="en-US" sz="1800" dirty="0" smtClean="0">
              <a:latin typeface="Times New Roman" panose="02020603050405020304" pitchFamily="18" charset="0"/>
            </a:endParaRPr>
          </a:p>
          <a:p>
            <a:pPr marL="457200" indent="-457200">
              <a:lnSpc>
                <a:spcPts val="2650"/>
              </a:lnSpc>
              <a:buAutoNum type="arabicPeriod"/>
            </a:pPr>
            <a:r>
              <a:rPr lang="en-US" sz="1800" dirty="0" err="1" smtClean="0">
                <a:latin typeface="Times New Roman" panose="02020603050405020304" pitchFamily="18" charset="0"/>
              </a:rPr>
              <a:t>Aarya</a:t>
            </a:r>
            <a:r>
              <a:rPr lang="en-US" sz="1800" dirty="0" smtClean="0">
                <a:latin typeface="Times New Roman" panose="02020603050405020304" pitchFamily="18" charset="0"/>
              </a:rPr>
              <a:t> D.S, </a:t>
            </a:r>
            <a:r>
              <a:rPr lang="en-US" sz="1800" dirty="0" err="1" smtClean="0">
                <a:latin typeface="Times New Roman" panose="02020603050405020304" pitchFamily="18" charset="0"/>
              </a:rPr>
              <a:t>Athulya</a:t>
            </a:r>
            <a:r>
              <a:rPr lang="en-US" sz="1800" dirty="0" smtClean="0">
                <a:latin typeface="Times New Roman" panose="02020603050405020304" pitchFamily="18" charset="0"/>
              </a:rPr>
              <a:t> C.K, </a:t>
            </a:r>
            <a:r>
              <a:rPr lang="en-US" sz="1800" dirty="0" err="1" smtClean="0">
                <a:latin typeface="Times New Roman" panose="02020603050405020304" pitchFamily="18" charset="0"/>
              </a:rPr>
              <a:t>Anas.P</a:t>
            </a:r>
            <a:r>
              <a:rPr lang="en-US" sz="1800" dirty="0" smtClean="0">
                <a:latin typeface="Times New Roman" panose="02020603050405020304" pitchFamily="18" charset="0"/>
              </a:rPr>
              <a:t>, Basil </a:t>
            </a:r>
            <a:r>
              <a:rPr lang="en-US" sz="1800" dirty="0" err="1" smtClean="0">
                <a:latin typeface="Times New Roman" panose="02020603050405020304" pitchFamily="18" charset="0"/>
              </a:rPr>
              <a:t>Kuriakose</a:t>
            </a:r>
            <a:r>
              <a:rPr lang="en-US" sz="1800" dirty="0" smtClean="0">
                <a:latin typeface="Times New Roman" panose="02020603050405020304" pitchFamily="18" charset="0"/>
              </a:rPr>
              <a:t>, </a:t>
            </a:r>
            <a:r>
              <a:rPr lang="en-US" sz="1800" dirty="0" err="1" smtClean="0">
                <a:latin typeface="Times New Roman" panose="02020603050405020304" pitchFamily="18" charset="0"/>
              </a:rPr>
              <a:t>Jerin</a:t>
            </a:r>
            <a:r>
              <a:rPr lang="en-US" sz="1800" dirty="0" smtClean="0">
                <a:latin typeface="Times New Roman" panose="02020603050405020304" pitchFamily="18" charset="0"/>
              </a:rPr>
              <a:t> Susan Joy, </a:t>
            </a:r>
            <a:r>
              <a:rPr lang="en-US" sz="1800" dirty="0" err="1" smtClean="0">
                <a:latin typeface="Times New Roman" panose="02020603050405020304" pitchFamily="18" charset="0"/>
              </a:rPr>
              <a:t>Leena</a:t>
            </a:r>
            <a:r>
              <a:rPr lang="en-US" sz="1800" dirty="0" smtClean="0">
                <a:latin typeface="Times New Roman" panose="02020603050405020304" pitchFamily="18" charset="0"/>
              </a:rPr>
              <a:t> Thomas, "Accident Alert and Tracking Using </a:t>
            </a:r>
            <a:r>
              <a:rPr lang="en-US" sz="1800" dirty="0" err="1" smtClean="0">
                <a:latin typeface="Times New Roman" panose="02020603050405020304" pitchFamily="18" charset="0"/>
              </a:rPr>
              <a:t>Arduino</a:t>
            </a:r>
            <a:r>
              <a:rPr lang="en-US" sz="1800" dirty="0" smtClean="0">
                <a:latin typeface="Times New Roman" panose="02020603050405020304" pitchFamily="18" charset="0"/>
              </a:rPr>
              <a:t>", International Journal of Advanced Research in Electrical, Electronics and Instrumentation Engineering, Vol. 7, Issue 4, April 2018.</a:t>
            </a:r>
            <a:endParaRPr lang="en-US" sz="1800" dirty="0" smtClean="0">
              <a:latin typeface="Times New Roman" panose="02020603050405020304" pitchFamily="18" charset="0"/>
            </a:endParaRPr>
          </a:p>
          <a:p>
            <a:pPr marL="457200" indent="-457200">
              <a:lnSpc>
                <a:spcPts val="2650"/>
              </a:lnSpc>
              <a:buFontTx/>
              <a:buAutoNum type="arabicPeriod"/>
            </a:pPr>
            <a:r>
              <a:rPr lang="en-US" sz="1800" dirty="0" err="1" smtClean="0">
                <a:latin typeface="Times New Roman" panose="02020603050405020304" pitchFamily="18" charset="0"/>
              </a:rPr>
              <a:t>Nagarjuna</a:t>
            </a:r>
            <a:r>
              <a:rPr lang="en-US" sz="1800" dirty="0" smtClean="0">
                <a:latin typeface="Times New Roman" panose="02020603050405020304" pitchFamily="18" charset="0"/>
              </a:rPr>
              <a:t> R </a:t>
            </a:r>
            <a:r>
              <a:rPr lang="en-US" sz="1800" dirty="0" err="1" smtClean="0">
                <a:latin typeface="Times New Roman" panose="02020603050405020304" pitchFamily="18" charset="0"/>
              </a:rPr>
              <a:t>Vatti</a:t>
            </a:r>
            <a:r>
              <a:rPr lang="en-US" sz="1800" dirty="0" smtClean="0">
                <a:latin typeface="Times New Roman" panose="02020603050405020304" pitchFamily="18" charset="0"/>
              </a:rPr>
              <a:t>, </a:t>
            </a:r>
            <a:r>
              <a:rPr lang="en-US" sz="1800" dirty="0" err="1" smtClean="0">
                <a:latin typeface="Times New Roman" panose="02020603050405020304" pitchFamily="18" charset="0"/>
              </a:rPr>
              <a:t>PrasannaLakshmiVatti</a:t>
            </a:r>
            <a:r>
              <a:rPr lang="en-US" sz="1800" dirty="0" smtClean="0">
                <a:latin typeface="Times New Roman" panose="02020603050405020304" pitchFamily="18" charset="0"/>
              </a:rPr>
              <a:t>, </a:t>
            </a:r>
            <a:r>
              <a:rPr lang="en-US" sz="1800" dirty="0" err="1" smtClean="0">
                <a:latin typeface="Times New Roman" panose="02020603050405020304" pitchFamily="18" charset="0"/>
              </a:rPr>
              <a:t>RambabuVatti</a:t>
            </a:r>
            <a:r>
              <a:rPr lang="en-US" sz="1800" dirty="0" smtClean="0">
                <a:latin typeface="Times New Roman" panose="02020603050405020304" pitchFamily="18" charset="0"/>
              </a:rPr>
              <a:t>, </a:t>
            </a:r>
            <a:r>
              <a:rPr lang="en-US" sz="1800" dirty="0" err="1" smtClean="0">
                <a:latin typeface="Times New Roman" panose="02020603050405020304" pitchFamily="18" charset="0"/>
              </a:rPr>
              <a:t>ChandrashekharGarde</a:t>
            </a:r>
            <a:r>
              <a:rPr lang="en-US" sz="1800" dirty="0" smtClean="0">
                <a:latin typeface="Times New Roman" panose="02020603050405020304" pitchFamily="18" charset="0"/>
              </a:rPr>
              <a:t>, "Smart Road Accident Detection and communication System", 8 IEEE International Conference on Current Trends toward Converging Technologies, Coimbatore, India, 2018.</a:t>
            </a:r>
            <a:endParaRPr lang="en-US" sz="1800" dirty="0" smtClean="0">
              <a:latin typeface="Times New Roman" panose="02020603050405020304" pitchFamily="18" charset="0"/>
            </a:endParaRPr>
          </a:p>
          <a:p>
            <a:pPr marL="457200" indent="-457200">
              <a:lnSpc>
                <a:spcPts val="2650"/>
              </a:lnSpc>
              <a:buFontTx/>
              <a:buAutoNum type="arabicPeriod"/>
            </a:pPr>
            <a:r>
              <a:rPr lang="en-US" sz="1800" dirty="0" err="1" smtClean="0">
                <a:latin typeface="Times New Roman" panose="02020603050405020304" pitchFamily="18" charset="0"/>
              </a:rPr>
              <a:t>Wen</a:t>
            </a:r>
            <a:r>
              <a:rPr lang="en-US" sz="1800" dirty="0" smtClean="0">
                <a:latin typeface="Times New Roman" panose="02020603050405020304" pitchFamily="18" charset="0"/>
              </a:rPr>
              <a:t>-Kai Tai", </a:t>
            </a:r>
            <a:r>
              <a:rPr lang="en-US" sz="1800" dirty="0" err="1" smtClean="0">
                <a:latin typeface="Times New Roman" panose="02020603050405020304" pitchFamily="18" charset="0"/>
              </a:rPr>
              <a:t>Hao</a:t>
            </a:r>
            <a:r>
              <a:rPr lang="en-US" sz="1800" dirty="0" smtClean="0">
                <a:latin typeface="Times New Roman" panose="02020603050405020304" pitchFamily="18" charset="0"/>
              </a:rPr>
              <a:t>-Cheng Wang, Cheng-Yu Chiang, Chin-</a:t>
            </a:r>
            <a:r>
              <a:rPr lang="en-US" sz="1800" dirty="0" err="1" smtClean="0">
                <a:latin typeface="Times New Roman" panose="02020603050405020304" pitchFamily="18" charset="0"/>
              </a:rPr>
              <a:t>YuehChien</a:t>
            </a:r>
            <a:r>
              <a:rPr lang="en-US" sz="1800" dirty="0" smtClean="0">
                <a:latin typeface="Times New Roman" panose="02020603050405020304" pitchFamily="18" charset="0"/>
              </a:rPr>
              <a:t>, Kevin Lai, and </a:t>
            </a:r>
            <a:r>
              <a:rPr lang="en-US" sz="1800" dirty="0" err="1" smtClean="0">
                <a:latin typeface="Times New Roman" panose="02020603050405020304" pitchFamily="18" charset="0"/>
              </a:rPr>
              <a:t>TsengChang</a:t>
            </a:r>
            <a:r>
              <a:rPr lang="en-US" sz="1800" dirty="0" smtClean="0">
                <a:latin typeface="Times New Roman" panose="02020603050405020304" pitchFamily="18" charset="0"/>
              </a:rPr>
              <a:t> Huang," RTAIS: Road Traffic Accident Information System", 20th International Conference on High Performance Computing and Communications, 2018.</a:t>
            </a:r>
            <a:endParaRPr lang="en-US" sz="1800" dirty="0" smtClean="0">
              <a:latin typeface="Times New Roman" panose="02020603050405020304" pitchFamily="18" charset="0"/>
            </a:endParaRPr>
          </a:p>
          <a:p>
            <a:pPr marL="457200" indent="-457200">
              <a:lnSpc>
                <a:spcPts val="2650"/>
              </a:lnSpc>
              <a:buAutoNum type="arabicPeriod"/>
            </a:pPr>
            <a:r>
              <a:rPr lang="en-US" sz="1800" dirty="0" smtClean="0">
                <a:latin typeface="Times New Roman" panose="02020603050405020304" pitchFamily="18" charset="0"/>
              </a:rPr>
              <a:t>Nicky </a:t>
            </a:r>
            <a:r>
              <a:rPr lang="en-US" sz="1800" dirty="0" err="1" smtClean="0">
                <a:latin typeface="Times New Roman" panose="02020603050405020304" pitchFamily="18" charset="0"/>
              </a:rPr>
              <a:t>Kattukkaran</a:t>
            </a:r>
            <a:r>
              <a:rPr lang="en-US" sz="1800" dirty="0" smtClean="0">
                <a:latin typeface="Times New Roman" panose="02020603050405020304" pitchFamily="18" charset="0"/>
              </a:rPr>
              <a:t>, </a:t>
            </a:r>
            <a:r>
              <a:rPr lang="en-US" sz="1800" dirty="0" err="1" smtClean="0">
                <a:latin typeface="Times New Roman" panose="02020603050405020304" pitchFamily="18" charset="0"/>
              </a:rPr>
              <a:t>Arun</a:t>
            </a:r>
            <a:r>
              <a:rPr lang="en-US" sz="1800" dirty="0" smtClean="0">
                <a:latin typeface="Times New Roman" panose="02020603050405020304" pitchFamily="18" charset="0"/>
              </a:rPr>
              <a:t> George, </a:t>
            </a:r>
            <a:r>
              <a:rPr lang="en-US" sz="1800" dirty="0" err="1" smtClean="0">
                <a:latin typeface="Times New Roman" panose="02020603050405020304" pitchFamily="18" charset="0"/>
              </a:rPr>
              <a:t>MithunHaridas</a:t>
            </a:r>
            <a:r>
              <a:rPr lang="en-US" sz="1800" dirty="0" smtClean="0">
                <a:latin typeface="Times New Roman" panose="02020603050405020304" pitchFamily="18" charset="0"/>
              </a:rPr>
              <a:t> T.P, "Intelligent Accident Detection and Alert System for Emergency Medical Assistance", International Conference on Computer Communication and Informatics, 2017.</a:t>
            </a:r>
            <a:endParaRPr lang="en-US" sz="1800" dirty="0" smtClean="0">
              <a:latin typeface="Times New Roman" panose="02020603050405020304" pitchFamily="18" charset="0"/>
            </a:endParaRPr>
          </a:p>
          <a:p>
            <a:pPr marL="457200" indent="-457200">
              <a:lnSpc>
                <a:spcPts val="2650"/>
              </a:lnSpc>
              <a:buFontTx/>
              <a:buAutoNum type="arabicPeriod"/>
            </a:pPr>
            <a:r>
              <a:rPr lang="en-US" sz="1800" dirty="0" err="1" smtClean="0">
                <a:latin typeface="Times New Roman" panose="02020603050405020304" pitchFamily="18" charset="0"/>
              </a:rPr>
              <a:t>Usman</a:t>
            </a:r>
            <a:r>
              <a:rPr lang="en-US" sz="1800" dirty="0" smtClean="0">
                <a:latin typeface="Times New Roman" panose="02020603050405020304" pitchFamily="18" charset="0"/>
              </a:rPr>
              <a:t> </a:t>
            </a:r>
            <a:r>
              <a:rPr lang="en-US" sz="1800" dirty="0" err="1" smtClean="0">
                <a:latin typeface="Times New Roman" panose="02020603050405020304" pitchFamily="18" charset="0"/>
              </a:rPr>
              <a:t>Khalil</a:t>
            </a:r>
            <a:r>
              <a:rPr lang="en-US" sz="1800" dirty="0" smtClean="0">
                <a:latin typeface="Times New Roman" panose="02020603050405020304" pitchFamily="18" charset="0"/>
              </a:rPr>
              <a:t>, Tariq </a:t>
            </a:r>
            <a:r>
              <a:rPr lang="en-US" sz="1800" dirty="0" err="1" smtClean="0">
                <a:latin typeface="Times New Roman" panose="02020603050405020304" pitchFamily="18" charset="0"/>
              </a:rPr>
              <a:t>Javid</a:t>
            </a:r>
            <a:r>
              <a:rPr lang="en-US" sz="1800" dirty="0" smtClean="0">
                <a:latin typeface="Times New Roman" panose="02020603050405020304" pitchFamily="18" charset="0"/>
              </a:rPr>
              <a:t>, </a:t>
            </a:r>
            <a:r>
              <a:rPr lang="en-US" sz="1800" dirty="0" err="1" smtClean="0">
                <a:latin typeface="Times New Roman" panose="02020603050405020304" pitchFamily="18" charset="0"/>
              </a:rPr>
              <a:t>Adnan</a:t>
            </a:r>
            <a:r>
              <a:rPr lang="en-US" sz="1800" dirty="0" smtClean="0">
                <a:latin typeface="Times New Roman" panose="02020603050405020304" pitchFamily="18" charset="0"/>
              </a:rPr>
              <a:t> </a:t>
            </a:r>
            <a:r>
              <a:rPr lang="en-US" sz="1800" dirty="0" err="1" smtClean="0">
                <a:latin typeface="Times New Roman" panose="02020603050405020304" pitchFamily="18" charset="0"/>
              </a:rPr>
              <a:t>Nasir</a:t>
            </a:r>
            <a:r>
              <a:rPr lang="en-US" sz="1800" dirty="0" smtClean="0">
                <a:latin typeface="Times New Roman" panose="02020603050405020304" pitchFamily="18" charset="0"/>
              </a:rPr>
              <a:t>, "Automatic road accident detection techniques: A brief survey", in proceedings of IEEE Symposium on-Wireless Systems and Networks (ISWSN), 2017, 19- 22 Nov. 2017, Lahore, Pakistan.</a:t>
            </a:r>
            <a:endParaRPr lang="en-US" sz="1800" dirty="0" smtClean="0">
              <a:latin typeface="Times New Roman" panose="02020603050405020304" pitchFamily="18" charset="0"/>
            </a:endParaRPr>
          </a:p>
          <a:p>
            <a:pPr marL="457200" indent="-457200">
              <a:lnSpc>
                <a:spcPts val="2650"/>
              </a:lnSpc>
              <a:buFontTx/>
              <a:buAutoNum type="arabicPeriod"/>
            </a:pPr>
            <a:endParaRPr lang="en-IN" sz="1800" dirty="0" smtClean="0"/>
          </a:p>
          <a:p>
            <a:pPr marL="457200" indent="-457200">
              <a:lnSpc>
                <a:spcPts val="2650"/>
              </a:lnSpc>
              <a:buAutoNum type="arabicPeriod"/>
            </a:pPr>
            <a:endParaRPr lang="en-IN" sz="1800" dirty="0" smtClean="0"/>
          </a:p>
          <a:p>
            <a:pPr marL="457200" indent="-457200">
              <a:lnSpc>
                <a:spcPts val="2650"/>
              </a:lnSpc>
              <a:buAutoNum type="arabicPeriod"/>
            </a:pPr>
            <a:endParaRPr lang="en-IN" sz="1800" dirty="0" smtClean="0"/>
          </a:p>
          <a:p>
            <a:pPr marL="457200" indent="-457200">
              <a:lnSpc>
                <a:spcPts val="2650"/>
              </a:lnSpc>
              <a:buAutoNum type="arabicPeriod"/>
            </a:pPr>
            <a:endParaRPr lang="en-IN" sz="1800" dirty="0" smtClean="0"/>
          </a:p>
          <a:p>
            <a:pPr marL="457200" indent="-457200">
              <a:lnSpc>
                <a:spcPts val="2650"/>
              </a:lnSpc>
            </a:pPr>
            <a:endParaRPr lang="en-US" sz="1800" dirty="0" smtClean="0"/>
          </a:p>
          <a:p>
            <a:pPr marL="457200" indent="-457200">
              <a:lnSpc>
                <a:spcPts val="2650"/>
              </a:lnSpc>
              <a:buAutoNum type="arabicPeriod"/>
            </a:pPr>
            <a:endParaRPr lang="en-IN" sz="1800" dirty="0" smtClean="0"/>
          </a:p>
          <a:p>
            <a:pPr marL="457200" indent="-457200">
              <a:lnSpc>
                <a:spcPts val="2650"/>
              </a:lnSpc>
              <a:buAutoNum type="arabicPeriod"/>
            </a:pPr>
            <a:endParaRPr lang="en-IN" sz="1800" dirty="0" smtClean="0"/>
          </a:p>
          <a:p>
            <a:pPr marL="457200" indent="-457200">
              <a:lnSpc>
                <a:spcPts val="2650"/>
              </a:lnSpc>
              <a:buAutoNum type="arabicPeriod"/>
            </a:pPr>
            <a:endParaRPr lang="en-IN" sz="1800" dirty="0" smtClean="0"/>
          </a:p>
          <a:p>
            <a:pPr marL="457200" indent="-457200">
              <a:lnSpc>
                <a:spcPts val="2650"/>
              </a:lnSpc>
              <a:buAutoNum type="arabicPeriod"/>
            </a:pPr>
            <a:endParaRPr lang="en-US" sz="1800" dirty="0" smtClean="0"/>
          </a:p>
          <a:p>
            <a:pPr marL="457200" indent="-457200">
              <a:lnSpc>
                <a:spcPts val="2650"/>
              </a:lnSpc>
              <a:buAutoNum type="arabicPeriod"/>
            </a:pPr>
            <a:r>
              <a:rPr lang="en-US" sz="1800" dirty="0" err="1" smtClean="0"/>
              <a:t>HarmilaGaikwad</a:t>
            </a:r>
            <a:r>
              <a:rPr lang="en-US" sz="1800" dirty="0" smtClean="0"/>
              <a:t>, "Mobile Agents in Heterogeneous Database Environment for Emergency Healthcare System", at ITNG 2008 5th International Conference on Information Technology- New Generations April 7-9, 2008, Las Vegas, Nevada, USA. Published in IEEE Computer society, ISBN:978-0-7695-3099-4, PP.1220-1221</a:t>
            </a:r>
            <a:endParaRPr lang="en-US" sz="1800" dirty="0"/>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1068970" y="844392"/>
            <a:ext cx="5285661" cy="660559"/>
          </a:xfrm>
          <a:prstGeom prst="rect">
            <a:avLst/>
          </a:prstGeom>
          <a:noFill/>
        </p:spPr>
        <p:txBody>
          <a:bodyPr wrap="none" lIns="0" tIns="0" rIns="0" bIns="0" rtlCol="0" anchor="t"/>
          <a:lstStyle/>
          <a:p>
            <a:pPr>
              <a:lnSpc>
                <a:spcPts val="5200"/>
              </a:lnSpc>
            </a:pPr>
            <a:r>
              <a:rPr lang="en-US" sz="41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INTRODUCTION</a:t>
            </a:r>
            <a:endParaRPr lang="en-US" sz="4100" dirty="0">
              <a:solidFill>
                <a:schemeClr val="accent1">
                  <a:lumMod val="75000"/>
                </a:schemeClr>
              </a:solidFill>
            </a:endParaRPr>
          </a:p>
        </p:txBody>
      </p:sp>
      <p:sp>
        <p:nvSpPr>
          <p:cNvPr id="5" name="Text 2"/>
          <p:cNvSpPr/>
          <p:nvPr/>
        </p:nvSpPr>
        <p:spPr>
          <a:xfrm>
            <a:off x="1453587" y="2327490"/>
            <a:ext cx="10688054" cy="4453153"/>
          </a:xfrm>
          <a:prstGeom prst="rect">
            <a:avLst/>
          </a:prstGeom>
          <a:noFill/>
        </p:spPr>
        <p:txBody>
          <a:bodyPr wrap="square" lIns="0" tIns="0" rIns="0" bIns="0" rtlCol="0" anchor="t"/>
          <a:lstStyle/>
          <a:p>
            <a:pPr algn="just"/>
            <a:r>
              <a:rPr lang="en-US" sz="2400" dirty="0">
                <a:latin typeface="Times New Roman" panose="02020603050405020304" pitchFamily="18" charset="0"/>
                <a:ea typeface="+mn-lt"/>
                <a:cs typeface="Times New Roman" panose="02020603050405020304" pitchFamily="18" charset="0"/>
              </a:rPr>
              <a:t>Road traffic accidents account for over 1.25 million deaths worldwide each year, with delayed response times being a significant factor in fatality rates. Traditional accident reporting relies on human intervention, which often leads to delays in medical assistance. The goal of this project is to develop a real-time, automated accident detection system that </a:t>
            </a:r>
            <a:r>
              <a:rPr lang="en-US" sz="2400" dirty="0" smtClean="0">
                <a:latin typeface="Times New Roman" panose="02020603050405020304" pitchFamily="18" charset="0"/>
                <a:ea typeface="+mn-lt"/>
                <a:cs typeface="Times New Roman" panose="02020603050405020304" pitchFamily="18" charset="0"/>
              </a:rPr>
              <a:t>minimizes </a:t>
            </a:r>
            <a:r>
              <a:rPr lang="en-US" sz="2400" dirty="0">
                <a:latin typeface="Times New Roman" panose="02020603050405020304" pitchFamily="18" charset="0"/>
                <a:ea typeface="+mn-lt"/>
                <a:cs typeface="Times New Roman" panose="02020603050405020304" pitchFamily="18" charset="0"/>
              </a:rPr>
              <a:t>response time by instantly notifying emergency services.</a:t>
            </a:r>
            <a:endParaRPr lang="en-US" sz="2400" dirty="0">
              <a:latin typeface="Times New Roman" panose="02020603050405020304" pitchFamily="18" charset="0"/>
              <a:ea typeface="Calibri" panose="020F0502020204030204"/>
              <a:cs typeface="Times New Roman" panose="02020603050405020304" pitchFamily="18" charset="0"/>
            </a:endParaRPr>
          </a:p>
          <a:p>
            <a:pPr algn="just"/>
            <a:endParaRPr lang="en-US" sz="2400" dirty="0">
              <a:latin typeface="Times New Roman" panose="02020603050405020304" pitchFamily="18" charset="0"/>
              <a:ea typeface="Calibri" panose="020F0502020204030204"/>
              <a:cs typeface="Times New Roman" panose="02020603050405020304" pitchFamily="18" charset="0"/>
            </a:endParaRPr>
          </a:p>
          <a:p>
            <a:pPr algn="just">
              <a:lnSpc>
                <a:spcPts val="2950"/>
              </a:lnSpc>
            </a:pPr>
            <a:r>
              <a:rPr lang="en-US" sz="2400" dirty="0">
                <a:latin typeface="Times New Roman" panose="02020603050405020304" pitchFamily="18" charset="0"/>
                <a:ea typeface="+mn-lt"/>
                <a:cs typeface="Times New Roman" panose="02020603050405020304" pitchFamily="18" charset="0"/>
              </a:rPr>
              <a:t>To achieve this, the system integrates computer vision techniques with machine learning algorithms to monitor live traffic footage and identify accidents. It eliminates the need for manual reporting by automatically sending alerts and location data to authorities and nearby hospitals. This ensures that medical help reaches the accident site as quickly as possible</a:t>
            </a:r>
            <a:r>
              <a:rPr lang="en-US" sz="2400" dirty="0">
                <a:solidFill>
                  <a:srgbClr val="E5E0DF"/>
                </a:solidFill>
                <a:latin typeface="Book Antiqua" panose="02040602050305030304"/>
                <a:ea typeface="+mn-lt"/>
                <a:cs typeface="+mn-lt"/>
              </a:rPr>
              <a:t>.</a:t>
            </a:r>
            <a:endParaRPr lang="en-US" sz="2400" dirty="0">
              <a:latin typeface="Book Antiqua" panose="02040602050305030304"/>
            </a:endParaRP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6291" y="472966"/>
            <a:ext cx="12707006" cy="7269553"/>
          </a:xfrm>
          <a:prstGeom prst="rect">
            <a:avLst/>
          </a:prstGeom>
          <a:noFill/>
        </p:spPr>
        <p:txBody>
          <a:bodyPr wrap="square" rtlCol="0">
            <a:spAutoFit/>
          </a:bodyPr>
          <a:lstStyle/>
          <a:p>
            <a:pPr marL="457200" indent="-457200">
              <a:lnSpc>
                <a:spcPts val="2650"/>
              </a:lnSpc>
            </a:pPr>
            <a:r>
              <a:rPr lang="en-US" sz="2000" dirty="0" smtClean="0"/>
              <a:t>9</a:t>
            </a:r>
            <a:r>
              <a:rPr lang="en-US" sz="1800" dirty="0" smtClean="0"/>
              <a:t>.     </a:t>
            </a:r>
            <a:r>
              <a:rPr lang="en-US" sz="1800" dirty="0" err="1" smtClean="0">
                <a:latin typeface="Times New Roman" panose="02020603050405020304" pitchFamily="18" charset="0"/>
                <a:cs typeface="Times New Roman" panose="02020603050405020304" pitchFamily="18" charset="0"/>
              </a:rPr>
              <a:t>DnyaneshDalvi</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Vinit</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Agrawal</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SagarBansod</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Apurv</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Jadhav</a:t>
            </a:r>
            <a:r>
              <a:rPr lang="en-US" sz="1800" dirty="0" smtClean="0">
                <a:latin typeface="Times New Roman" panose="02020603050405020304" pitchFamily="18" charset="0"/>
                <a:cs typeface="Times New Roman" panose="02020603050405020304" pitchFamily="18" charset="0"/>
              </a:rPr>
              <a:t>, Prof. </a:t>
            </a:r>
            <a:r>
              <a:rPr lang="en-US" sz="1800" dirty="0" err="1" smtClean="0">
                <a:latin typeface="Times New Roman" panose="02020603050405020304" pitchFamily="18" charset="0"/>
                <a:cs typeface="Times New Roman" panose="02020603050405020304" pitchFamily="18" charset="0"/>
              </a:rPr>
              <a:t>MinalShahakar</a:t>
            </a:r>
            <a:r>
              <a:rPr lang="en-US" sz="1800" dirty="0" smtClean="0">
                <a:latin typeface="Times New Roman" panose="02020603050405020304" pitchFamily="18" charset="0"/>
                <a:cs typeface="Times New Roman" panose="02020603050405020304" pitchFamily="18" charset="0"/>
              </a:rPr>
              <a:t>, "Android Application for Automatic Accident Detection", 2017.</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startAt="10"/>
            </a:pPr>
            <a:r>
              <a:rPr lang="en-US" sz="1800" dirty="0" smtClean="0">
                <a:latin typeface="Times New Roman" panose="02020603050405020304" pitchFamily="18" charset="0"/>
                <a:cs typeface="Times New Roman" panose="02020603050405020304" pitchFamily="18" charset="0"/>
              </a:rPr>
              <a:t>Miss. </a:t>
            </a:r>
            <a:r>
              <a:rPr lang="en-US" sz="1800" dirty="0" err="1" smtClean="0">
                <a:latin typeface="Times New Roman" panose="02020603050405020304" pitchFamily="18" charset="0"/>
                <a:cs typeface="Times New Roman" panose="02020603050405020304" pitchFamily="18" charset="0"/>
              </a:rPr>
              <a:t>Priyanka</a:t>
            </a:r>
            <a:r>
              <a:rPr lang="en-US" sz="1800" dirty="0" smtClean="0">
                <a:latin typeface="Times New Roman" panose="02020603050405020304" pitchFamily="18" charset="0"/>
                <a:cs typeface="Times New Roman" panose="02020603050405020304" pitchFamily="18" charset="0"/>
              </a:rPr>
              <a:t> M. </a:t>
            </a:r>
            <a:r>
              <a:rPr lang="en-US" sz="1800" dirty="0" err="1" smtClean="0">
                <a:latin typeface="Times New Roman" panose="02020603050405020304" pitchFamily="18" charset="0"/>
                <a:cs typeface="Times New Roman" panose="02020603050405020304" pitchFamily="18" charset="0"/>
              </a:rPr>
              <a:t>Sankpal</a:t>
            </a:r>
            <a:r>
              <a:rPr lang="en-US" sz="1800" dirty="0" smtClean="0">
                <a:latin typeface="Times New Roman" panose="02020603050405020304" pitchFamily="18" charset="0"/>
                <a:cs typeface="Times New Roman" panose="02020603050405020304" pitchFamily="18" charset="0"/>
              </a:rPr>
              <a:t>, Prof. P. P. More "Accident Avoidance System Using IR Transmitter", IJRASET, Volume 5 Issue IV, April 2017.</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startAt="10"/>
            </a:pPr>
            <a:r>
              <a:rPr lang="en-US" sz="1800" dirty="0" err="1" smtClean="0">
                <a:latin typeface="Times New Roman" panose="02020603050405020304" pitchFamily="18" charset="0"/>
                <a:cs typeface="Times New Roman" panose="02020603050405020304" pitchFamily="18" charset="0"/>
              </a:rPr>
              <a:t>BarışGuksa</a:t>
            </a:r>
            <a:r>
              <a:rPr lang="en-US" sz="1800" dirty="0" smtClean="0">
                <a:latin typeface="Times New Roman" panose="02020603050405020304" pitchFamily="18" charset="0"/>
                <a:cs typeface="Times New Roman" panose="02020603050405020304" pitchFamily="18" charset="0"/>
              </a:rPr>
              <a:t> and </a:t>
            </a:r>
            <a:r>
              <a:rPr lang="en-US" sz="1800" dirty="0" err="1" smtClean="0">
                <a:latin typeface="Times New Roman" panose="02020603050405020304" pitchFamily="18" charset="0"/>
                <a:cs typeface="Times New Roman" panose="02020603050405020304" pitchFamily="18" charset="0"/>
              </a:rPr>
              <a:t>BurcuErkmen</a:t>
            </a:r>
            <a:r>
              <a:rPr lang="en-US" sz="1800" dirty="0" smtClean="0">
                <a:latin typeface="Times New Roman" panose="02020603050405020304" pitchFamily="18" charset="0"/>
                <a:cs typeface="Times New Roman" panose="02020603050405020304" pitchFamily="18" charset="0"/>
              </a:rPr>
              <a:t>, "Smart Phone Application for Drowsiness Detection during Driving, International Conference on Frontiers of Sensors Technologies, 2017.</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startAt="10"/>
            </a:pPr>
            <a:r>
              <a:rPr lang="en-US" sz="1800" dirty="0" smtClean="0">
                <a:latin typeface="Times New Roman" panose="02020603050405020304" pitchFamily="18" charset="0"/>
                <a:cs typeface="Times New Roman" panose="02020603050405020304" pitchFamily="18" charset="0"/>
              </a:rPr>
              <a:t>P. </a:t>
            </a:r>
            <a:r>
              <a:rPr lang="en-US" sz="1800" dirty="0" err="1" smtClean="0">
                <a:latin typeface="Times New Roman" panose="02020603050405020304" pitchFamily="18" charset="0"/>
                <a:cs typeface="Times New Roman" panose="02020603050405020304" pitchFamily="18" charset="0"/>
              </a:rPr>
              <a:t>Kaliuga</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Lakshmi</a:t>
            </a:r>
            <a:r>
              <a:rPr lang="en-US" sz="1800" dirty="0" smtClean="0">
                <a:latin typeface="Times New Roman" panose="02020603050405020304" pitchFamily="18" charset="0"/>
                <a:cs typeface="Times New Roman" panose="02020603050405020304" pitchFamily="18" charset="0"/>
              </a:rPr>
              <a:t>, C. </a:t>
            </a:r>
            <a:r>
              <a:rPr lang="en-US" sz="1800" dirty="0" err="1" smtClean="0">
                <a:latin typeface="Times New Roman" panose="02020603050405020304" pitchFamily="18" charset="0"/>
                <a:cs typeface="Times New Roman" panose="02020603050405020304" pitchFamily="18" charset="0"/>
              </a:rPr>
              <a:t>Thangamani</a:t>
            </a:r>
            <a:r>
              <a:rPr lang="en-US" sz="1800" dirty="0" smtClean="0">
                <a:latin typeface="Times New Roman" panose="02020603050405020304" pitchFamily="18" charset="0"/>
                <a:cs typeface="Times New Roman" panose="02020603050405020304" pitchFamily="18" charset="0"/>
              </a:rPr>
              <a:t>, "An efficient vehicle accident detection using sensor technology", 2016.</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startAt="10"/>
            </a:pPr>
            <a:r>
              <a:rPr lang="en-US" sz="1800" dirty="0" err="1" smtClean="0">
                <a:latin typeface="Times New Roman" panose="02020603050405020304" pitchFamily="18" charset="0"/>
                <a:cs typeface="Times New Roman" panose="02020603050405020304" pitchFamily="18" charset="0"/>
              </a:rPr>
              <a:t>Harit</a:t>
            </a:r>
            <a:r>
              <a:rPr lang="en-US" sz="1800" dirty="0" smtClean="0">
                <a:latin typeface="Times New Roman" panose="02020603050405020304" pitchFamily="18" charset="0"/>
                <a:cs typeface="Times New Roman" panose="02020603050405020304" pitchFamily="18" charset="0"/>
              </a:rPr>
              <a:t> Sharma, Ravi </a:t>
            </a:r>
            <a:r>
              <a:rPr lang="en-US" sz="1800" dirty="0" err="1" smtClean="0">
                <a:latin typeface="Times New Roman" panose="02020603050405020304" pitchFamily="18" charset="0"/>
                <a:cs typeface="Times New Roman" panose="02020603050405020304" pitchFamily="18" charset="0"/>
              </a:rPr>
              <a:t>Kanth</a:t>
            </a:r>
            <a:r>
              <a:rPr lang="en-US" sz="1800" dirty="0" smtClean="0">
                <a:latin typeface="Times New Roman" panose="02020603050405020304" pitchFamily="18" charset="0"/>
                <a:cs typeface="Times New Roman" panose="02020603050405020304" pitchFamily="18" charset="0"/>
              </a:rPr>
              <a:t> Reddy, </a:t>
            </a:r>
            <a:r>
              <a:rPr lang="en-US" sz="1800" dirty="0" err="1" smtClean="0">
                <a:latin typeface="Times New Roman" panose="02020603050405020304" pitchFamily="18" charset="0"/>
                <a:cs typeface="Times New Roman" panose="02020603050405020304" pitchFamily="18" charset="0"/>
              </a:rPr>
              <a:t>ArchanaKarthik</a:t>
            </a:r>
            <a:r>
              <a:rPr lang="en-US" sz="1800" dirty="0" smtClean="0">
                <a:latin typeface="Times New Roman" panose="02020603050405020304" pitchFamily="18" charset="0"/>
                <a:cs typeface="Times New Roman" panose="02020603050405020304" pitchFamily="18" charset="0"/>
              </a:rPr>
              <a:t>, "S-</a:t>
            </a:r>
            <a:r>
              <a:rPr lang="en-US" sz="1800" dirty="0" err="1" smtClean="0">
                <a:latin typeface="Times New Roman" panose="02020603050405020304" pitchFamily="18" charset="0"/>
                <a:cs typeface="Times New Roman" panose="02020603050405020304" pitchFamily="18" charset="0"/>
              </a:rPr>
              <a:t>CarCrash</a:t>
            </a:r>
            <a:r>
              <a:rPr lang="en-US" sz="1800" dirty="0" smtClean="0">
                <a:latin typeface="Times New Roman" panose="02020603050405020304" pitchFamily="18" charset="0"/>
                <a:cs typeface="Times New Roman" panose="02020603050405020304" pitchFamily="18" charset="0"/>
              </a:rPr>
              <a:t>: Real-time Crash Detection Analysis and Emergency Alert using Smartphone", ICCVE, 2016.</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startAt="10"/>
            </a:pPr>
            <a:r>
              <a:rPr lang="en-US" sz="1800" dirty="0" err="1" smtClean="0">
                <a:latin typeface="Times New Roman" panose="02020603050405020304" pitchFamily="18" charset="0"/>
                <a:cs typeface="Times New Roman" panose="02020603050405020304" pitchFamily="18" charset="0"/>
              </a:rPr>
              <a:t>PrashantKapri</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ShubhamPatane</a:t>
            </a:r>
            <a:r>
              <a:rPr lang="en-US" sz="1800" dirty="0" smtClean="0">
                <a:latin typeface="Times New Roman" panose="02020603050405020304" pitchFamily="18" charset="0"/>
                <a:cs typeface="Times New Roman" panose="02020603050405020304" pitchFamily="18" charset="0"/>
              </a:rPr>
              <a:t>, Arul Shalom A, "Accident Detection &amp; Alert System", IEEE, 2018 Bruno </a:t>
            </a:r>
            <a:r>
              <a:rPr lang="en-US" sz="1800" dirty="0" err="1" smtClean="0">
                <a:latin typeface="Times New Roman" panose="02020603050405020304" pitchFamily="18" charset="0"/>
                <a:cs typeface="Times New Roman" panose="02020603050405020304" pitchFamily="18" charset="0"/>
              </a:rPr>
              <a:t>Fernandes</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Vitor</a:t>
            </a:r>
            <a:r>
              <a:rPr lang="en-US" sz="1800" dirty="0" smtClean="0">
                <a:latin typeface="Times New Roman" panose="02020603050405020304" pitchFamily="18" charset="0"/>
                <a:cs typeface="Times New Roman" panose="02020603050405020304" pitchFamily="18" charset="0"/>
              </a:rPr>
              <a:t> Gomes, </a:t>
            </a:r>
            <a:r>
              <a:rPr lang="en-US" sz="1800" dirty="0" err="1" smtClean="0">
                <a:latin typeface="Times New Roman" panose="02020603050405020304" pitchFamily="18" charset="0"/>
                <a:cs typeface="Times New Roman" panose="02020603050405020304" pitchFamily="18" charset="0"/>
              </a:rPr>
              <a:t>Joaquim</a:t>
            </a:r>
            <a:r>
              <a:rPr lang="en-US" sz="1800" dirty="0" smtClean="0">
                <a:latin typeface="Times New Roman" panose="02020603050405020304" pitchFamily="18" charset="0"/>
                <a:cs typeface="Times New Roman" panose="02020603050405020304" pitchFamily="18" charset="0"/>
              </a:rPr>
              <a:t> Ferreira and </a:t>
            </a:r>
            <a:r>
              <a:rPr lang="en-US" sz="1800" dirty="0" err="1" smtClean="0">
                <a:latin typeface="Times New Roman" panose="02020603050405020304" pitchFamily="18" charset="0"/>
                <a:cs typeface="Times New Roman" panose="02020603050405020304" pitchFamily="18" charset="0"/>
              </a:rPr>
              <a:t>Arnaldo</a:t>
            </a:r>
            <a:r>
              <a:rPr lang="en-US" sz="1800" dirty="0" smtClean="0">
                <a:latin typeface="Times New Roman" panose="02020603050405020304" pitchFamily="18" charset="0"/>
                <a:cs typeface="Times New Roman" panose="02020603050405020304" pitchFamily="18" charset="0"/>
              </a:rPr>
              <a:t> Oliveira, "Mobile Application for Automatic Accident Detection and Multimodal Alert", IEEE, 2015.</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startAt="10"/>
            </a:pPr>
            <a:r>
              <a:rPr lang="en-US" sz="1800" dirty="0" err="1" smtClean="0">
                <a:latin typeface="Times New Roman" panose="02020603050405020304" pitchFamily="18" charset="0"/>
                <a:cs typeface="Times New Roman" panose="02020603050405020304" pitchFamily="18" charset="0"/>
              </a:rPr>
              <a:t>Adnan</a:t>
            </a:r>
            <a:r>
              <a:rPr lang="en-US" sz="1800" dirty="0" smtClean="0">
                <a:latin typeface="Times New Roman" panose="02020603050405020304" pitchFamily="18" charset="0"/>
                <a:cs typeface="Times New Roman" panose="02020603050405020304" pitchFamily="18" charset="0"/>
              </a:rPr>
              <a:t> Bin </a:t>
            </a:r>
            <a:r>
              <a:rPr lang="en-US" sz="1800" dirty="0" err="1" smtClean="0">
                <a:latin typeface="Times New Roman" panose="02020603050405020304" pitchFamily="18" charset="0"/>
                <a:cs typeface="Times New Roman" panose="02020603050405020304" pitchFamily="18" charset="0"/>
              </a:rPr>
              <a:t>Faiz</a:t>
            </a:r>
            <a:r>
              <a:rPr lang="en-US" sz="1800" dirty="0" smtClean="0">
                <a:latin typeface="Times New Roman" panose="02020603050405020304" pitchFamily="18" charset="0"/>
                <a:cs typeface="Times New Roman" panose="02020603050405020304" pitchFamily="18" charset="0"/>
              </a:rPr>
              <a:t>, Ahmed </a:t>
            </a:r>
            <a:r>
              <a:rPr lang="en-US" sz="1800" dirty="0" err="1" smtClean="0">
                <a:latin typeface="Times New Roman" panose="02020603050405020304" pitchFamily="18" charset="0"/>
                <a:cs typeface="Times New Roman" panose="02020603050405020304" pitchFamily="18" charset="0"/>
              </a:rPr>
              <a:t>Imteaj</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Mahfuzulhoq</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Chowdhury</a:t>
            </a:r>
            <a:r>
              <a:rPr lang="en-US" sz="1800" dirty="0" smtClean="0">
                <a:latin typeface="Times New Roman" panose="02020603050405020304" pitchFamily="18" charset="0"/>
                <a:cs typeface="Times New Roman" panose="02020603050405020304" pitchFamily="18" charset="0"/>
              </a:rPr>
              <a:t>, "Smart Vehicle Accident Detection and Alarming System Using a Smartphone", International Conference on Computer &amp; Information Engineering, 2015.</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startAt="10"/>
            </a:pPr>
            <a:r>
              <a:rPr lang="en-US" sz="1800" dirty="0" smtClean="0">
                <a:latin typeface="Times New Roman" panose="02020603050405020304" pitchFamily="18" charset="0"/>
                <a:cs typeface="Times New Roman" panose="02020603050405020304" pitchFamily="18" charset="0"/>
              </a:rPr>
              <a:t>Manuel </a:t>
            </a:r>
            <a:r>
              <a:rPr lang="en-US" sz="1800" dirty="0" err="1" smtClean="0">
                <a:latin typeface="Times New Roman" panose="02020603050405020304" pitchFamily="18" charset="0"/>
                <a:cs typeface="Times New Roman" panose="02020603050405020304" pitchFamily="18" charset="0"/>
              </a:rPr>
              <a:t>Fogue</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PiedadGarrido</a:t>
            </a:r>
            <a:r>
              <a:rPr lang="en-US" sz="1800" dirty="0" smtClean="0">
                <a:latin typeface="Times New Roman" panose="02020603050405020304" pitchFamily="18" charset="0"/>
                <a:cs typeface="Times New Roman" panose="02020603050405020304" pitchFamily="18" charset="0"/>
              </a:rPr>
              <a:t>, Francisco J. Martinez, A System for Automatic Notification and Severity Estimation of Automotive Accidents", IEEE, 2014.</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startAt="10"/>
            </a:pPr>
            <a:r>
              <a:rPr lang="en-US" sz="1800" dirty="0" err="1" smtClean="0">
                <a:latin typeface="Times New Roman" panose="02020603050405020304" pitchFamily="18" charset="0"/>
                <a:cs typeface="Times New Roman" panose="02020603050405020304" pitchFamily="18" charset="0"/>
              </a:rPr>
              <a:t>Hossam</a:t>
            </a:r>
            <a:r>
              <a:rPr lang="en-US" sz="1800" dirty="0" smtClean="0">
                <a:latin typeface="Times New Roman" panose="02020603050405020304" pitchFamily="18" charset="0"/>
                <a:cs typeface="Times New Roman" panose="02020603050405020304" pitchFamily="18" charset="0"/>
              </a:rPr>
              <a:t> M. </a:t>
            </a:r>
            <a:r>
              <a:rPr lang="en-US" sz="1800" dirty="0" err="1" smtClean="0">
                <a:latin typeface="Times New Roman" panose="02020603050405020304" pitchFamily="18" charset="0"/>
                <a:cs typeface="Times New Roman" panose="02020603050405020304" pitchFamily="18" charset="0"/>
              </a:rPr>
              <a:t>Sherif</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Hossam</a:t>
            </a:r>
            <a:r>
              <a:rPr lang="en-US" sz="1800" dirty="0" smtClean="0">
                <a:latin typeface="Times New Roman" panose="02020603050405020304" pitchFamily="18" charset="0"/>
                <a:cs typeface="Times New Roman" panose="02020603050405020304" pitchFamily="18" charset="0"/>
              </a:rPr>
              <a:t> M. </a:t>
            </a:r>
            <a:r>
              <a:rPr lang="en-US" sz="1800" dirty="0" err="1" smtClean="0">
                <a:latin typeface="Times New Roman" panose="02020603050405020304" pitchFamily="18" charset="0"/>
                <a:cs typeface="Times New Roman" panose="02020603050405020304" pitchFamily="18" charset="0"/>
              </a:rPr>
              <a:t>Sherif</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Samah</a:t>
            </a:r>
            <a:r>
              <a:rPr lang="en-US" sz="1800" dirty="0" smtClean="0">
                <a:latin typeface="Times New Roman" panose="02020603050405020304" pitchFamily="18" charset="0"/>
                <a:cs typeface="Times New Roman" panose="02020603050405020304" pitchFamily="18" charset="0"/>
              </a:rPr>
              <a:t> A. </a:t>
            </a:r>
            <a:r>
              <a:rPr lang="en-US" sz="1800" dirty="0" err="1" smtClean="0">
                <a:latin typeface="Times New Roman" panose="02020603050405020304" pitchFamily="18" charset="0"/>
                <a:cs typeface="Times New Roman" panose="02020603050405020304" pitchFamily="18" charset="0"/>
              </a:rPr>
              <a:t>Senbel</a:t>
            </a:r>
            <a:r>
              <a:rPr lang="en-US" sz="1800" dirty="0" smtClean="0">
                <a:latin typeface="Times New Roman" panose="02020603050405020304" pitchFamily="18" charset="0"/>
                <a:cs typeface="Times New Roman" panose="02020603050405020304" pitchFamily="18" charset="0"/>
              </a:rPr>
              <a:t>, "Real Time Traffic Accident Detection System using Wireless Sensor Network", International Conference of Soft Computing and Pattern Recognition, 2014.</a:t>
            </a:r>
            <a:endParaRPr lang="en-US" sz="1800" dirty="0" smtClean="0">
              <a:latin typeface="Times New Roman" panose="02020603050405020304" pitchFamily="18" charset="0"/>
              <a:cs typeface="Times New Roman" panose="02020603050405020304" pitchFamily="18" charset="0"/>
            </a:endParaRPr>
          </a:p>
          <a:p>
            <a:pPr marL="457200" indent="-457200">
              <a:lnSpc>
                <a:spcPts val="2650"/>
              </a:lnSpc>
              <a:buAutoNum type="arabicPeriod" startAt="10"/>
            </a:pPr>
            <a:r>
              <a:rPr lang="en-US" sz="1800" dirty="0" smtClean="0">
                <a:latin typeface="Times New Roman" panose="02020603050405020304" pitchFamily="18" charset="0"/>
                <a:cs typeface="Times New Roman" panose="02020603050405020304" pitchFamily="18" charset="0"/>
              </a:rPr>
              <a:t>Md. </a:t>
            </a:r>
            <a:r>
              <a:rPr lang="en-US" sz="1800" dirty="0" err="1" smtClean="0">
                <a:latin typeface="Times New Roman" panose="02020603050405020304" pitchFamily="18" charset="0"/>
                <a:cs typeface="Times New Roman" panose="02020603050405020304" pitchFamily="18" charset="0"/>
              </a:rPr>
              <a:t>Syedul</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Amin</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JubayerJalil</a:t>
            </a:r>
            <a:r>
              <a:rPr lang="en-US" sz="1800" dirty="0" smtClean="0">
                <a:latin typeface="Times New Roman" panose="02020603050405020304" pitchFamily="18" charset="0"/>
                <a:cs typeface="Times New Roman" panose="02020603050405020304" pitchFamily="18" charset="0"/>
              </a:rPr>
              <a:t>, M. B. I. </a:t>
            </a:r>
            <a:r>
              <a:rPr lang="en-US" sz="1800" dirty="0" err="1" smtClean="0">
                <a:latin typeface="Times New Roman" panose="02020603050405020304" pitchFamily="18" charset="0"/>
                <a:cs typeface="Times New Roman" panose="02020603050405020304" pitchFamily="18" charset="0"/>
              </a:rPr>
              <a:t>Reaz</a:t>
            </a:r>
            <a:r>
              <a:rPr lang="en-US" sz="1800" dirty="0" smtClean="0">
                <a:latin typeface="Times New Roman" panose="02020603050405020304" pitchFamily="18" charset="0"/>
                <a:cs typeface="Times New Roman" panose="02020603050405020304" pitchFamily="18" charset="0"/>
              </a:rPr>
              <a:t>, "Accident Detection and Reporting System using GPS, GPRS and GSM Technology", ICIEV, 2012. </a:t>
            </a:r>
            <a:endParaRPr lang="en-US" sz="1800" dirty="0" smtClean="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6290" y="3515709"/>
            <a:ext cx="12470524" cy="707878"/>
          </a:xfrm>
          <a:prstGeom prst="rect">
            <a:avLst/>
          </a:prstGeom>
          <a:noFill/>
        </p:spPr>
        <p:txBody>
          <a:bodyPr wrap="square" lIns="91431" tIns="45716" rIns="91431" bIns="45716" rtlCol="0">
            <a:spAutoFit/>
          </a:bodyPr>
          <a:lstStyle/>
          <a:p>
            <a:pPr algn="ctr"/>
            <a:r>
              <a:rPr lang="en-GB" sz="4000" dirty="0" smtClean="0">
                <a:solidFill>
                  <a:schemeClr val="accent1">
                    <a:lumMod val="75000"/>
                  </a:schemeClr>
                </a:solidFill>
                <a:latin typeface="Book Antiqua" panose="02040602050305030304" pitchFamily="18" charset="0"/>
              </a:rPr>
              <a:t>THANK YOU</a:t>
            </a:r>
            <a:endParaRPr lang="en-US" sz="4000" dirty="0">
              <a:solidFill>
                <a:schemeClr val="accent1">
                  <a:lumMod val="75000"/>
                </a:schemeClr>
              </a:solidFill>
              <a:latin typeface="Book Antiqua" panose="02040602050305030304" pitchFamily="18" charset="0"/>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64037" y="969646"/>
            <a:ext cx="5486400" cy="685800"/>
          </a:xfrm>
          <a:prstGeom prst="rect">
            <a:avLst/>
          </a:prstGeom>
          <a:noFill/>
        </p:spPr>
        <p:txBody>
          <a:bodyPr wrap="none" lIns="0" tIns="0" rIns="0" bIns="0" rtlCol="0" anchor="t"/>
          <a:lstStyle/>
          <a:p>
            <a:pPr>
              <a:lnSpc>
                <a:spcPts val="5400"/>
              </a:lnSpc>
            </a:pPr>
            <a:r>
              <a:rPr lang="en-US" sz="4300" dirty="0" smtClean="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LITERATURE SURVEY</a:t>
            </a:r>
            <a:endParaRPr lang="en-US" sz="4300" dirty="0">
              <a:solidFill>
                <a:schemeClr val="accent1">
                  <a:lumMod val="75000"/>
                </a:schemeClr>
              </a:solidFill>
            </a:endParaRPr>
          </a:p>
        </p:txBody>
      </p:sp>
      <p:sp>
        <p:nvSpPr>
          <p:cNvPr id="5" name="Text 2"/>
          <p:cNvSpPr/>
          <p:nvPr/>
        </p:nvSpPr>
        <p:spPr>
          <a:xfrm>
            <a:off x="864039" y="2247900"/>
            <a:ext cx="2773918"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TITLE :</a:t>
            </a:r>
            <a:endParaRPr lang="en-US" dirty="0"/>
          </a:p>
        </p:txBody>
      </p:sp>
      <p:sp>
        <p:nvSpPr>
          <p:cNvPr id="6" name="Text 3"/>
          <p:cNvSpPr/>
          <p:nvPr/>
        </p:nvSpPr>
        <p:spPr>
          <a:xfrm>
            <a:off x="864039" y="2865120"/>
            <a:ext cx="2773918" cy="395050"/>
          </a:xfrm>
          <a:prstGeom prst="rect">
            <a:avLst/>
          </a:prstGeom>
          <a:noFill/>
        </p:spPr>
        <p:txBody>
          <a:bodyPr wrap="none" lIns="0" tIns="0" rIns="0" bIns="0" rtlCol="0" anchor="t"/>
          <a:lstStyle/>
          <a:p>
            <a:pPr>
              <a:lnSpc>
                <a:spcPts val="3100"/>
              </a:lnSpc>
            </a:pPr>
            <a:endParaRPr lang="en-US" dirty="0"/>
          </a:p>
        </p:txBody>
      </p:sp>
      <p:sp>
        <p:nvSpPr>
          <p:cNvPr id="7" name="Text 4"/>
          <p:cNvSpPr/>
          <p:nvPr/>
        </p:nvSpPr>
        <p:spPr>
          <a:xfrm>
            <a:off x="864039" y="3482340"/>
            <a:ext cx="2773918" cy="1580198"/>
          </a:xfrm>
          <a:prstGeom prst="rect">
            <a:avLst/>
          </a:prstGeom>
          <a:noFill/>
        </p:spPr>
        <p:txBody>
          <a:bodyPr wrap="square" lIns="0" tIns="0" rIns="0" bIns="0" rtlCol="0" anchor="t"/>
          <a:lstStyle/>
          <a:p>
            <a:pPr algn="just">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ACCIDENT PREVENTION, DETECTION AND REPORTING SYSTEM USING ARDUINO</a:t>
            </a:r>
            <a:endParaRPr lang="en-US" dirty="0"/>
          </a:p>
        </p:txBody>
      </p:sp>
      <p:sp>
        <p:nvSpPr>
          <p:cNvPr id="8" name="Text 5"/>
          <p:cNvSpPr/>
          <p:nvPr/>
        </p:nvSpPr>
        <p:spPr>
          <a:xfrm>
            <a:off x="4247794" y="2247900"/>
            <a:ext cx="2233733"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AUTHOR :</a:t>
            </a:r>
            <a:endParaRPr lang="en-US" dirty="0"/>
          </a:p>
        </p:txBody>
      </p:sp>
      <p:sp>
        <p:nvSpPr>
          <p:cNvPr id="9" name="Text 6"/>
          <p:cNvSpPr/>
          <p:nvPr/>
        </p:nvSpPr>
        <p:spPr>
          <a:xfrm>
            <a:off x="4247794" y="2865120"/>
            <a:ext cx="2233733" cy="395050"/>
          </a:xfrm>
          <a:prstGeom prst="rect">
            <a:avLst/>
          </a:prstGeom>
          <a:noFill/>
        </p:spPr>
        <p:txBody>
          <a:bodyPr wrap="none" lIns="0" tIns="0" rIns="0" bIns="0" rtlCol="0" anchor="t"/>
          <a:lstStyle/>
          <a:p>
            <a:pPr>
              <a:lnSpc>
                <a:spcPts val="3100"/>
              </a:lnSpc>
            </a:pPr>
            <a:endParaRPr lang="en-US" dirty="0"/>
          </a:p>
        </p:txBody>
      </p:sp>
      <p:sp>
        <p:nvSpPr>
          <p:cNvPr id="10" name="Text 7"/>
          <p:cNvSpPr/>
          <p:nvPr/>
        </p:nvSpPr>
        <p:spPr>
          <a:xfrm>
            <a:off x="4247794" y="3482340"/>
            <a:ext cx="2233733" cy="1185148"/>
          </a:xfrm>
          <a:prstGeom prst="rect">
            <a:avLst/>
          </a:prstGeom>
          <a:noFill/>
        </p:spPr>
        <p:txBody>
          <a:bodyPr wrap="square" lIns="0" tIns="0" rIns="0" bIns="0" rtlCol="0" anchor="t"/>
          <a:lstStyle/>
          <a:p>
            <a:pPr algn="just">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Riya Dev, Sakshi Chaudhary, Abhishek Das</a:t>
            </a:r>
            <a:endParaRPr lang="en-US" dirty="0"/>
          </a:p>
        </p:txBody>
      </p:sp>
      <p:sp>
        <p:nvSpPr>
          <p:cNvPr id="11" name="Text 8"/>
          <p:cNvSpPr/>
          <p:nvPr/>
        </p:nvSpPr>
        <p:spPr>
          <a:xfrm>
            <a:off x="7091363" y="2247900"/>
            <a:ext cx="1450419"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YEAR :</a:t>
            </a:r>
            <a:endParaRPr lang="en-US" dirty="0"/>
          </a:p>
        </p:txBody>
      </p:sp>
      <p:sp>
        <p:nvSpPr>
          <p:cNvPr id="12" name="Text 9"/>
          <p:cNvSpPr/>
          <p:nvPr/>
        </p:nvSpPr>
        <p:spPr>
          <a:xfrm>
            <a:off x="7091363" y="2865120"/>
            <a:ext cx="1450419" cy="395050"/>
          </a:xfrm>
          <a:prstGeom prst="rect">
            <a:avLst/>
          </a:prstGeom>
          <a:noFill/>
        </p:spPr>
        <p:txBody>
          <a:bodyPr wrap="none" lIns="0" tIns="0" rIns="0" bIns="0" rtlCol="0" anchor="t"/>
          <a:lstStyle/>
          <a:p>
            <a:pPr>
              <a:lnSpc>
                <a:spcPts val="3100"/>
              </a:lnSpc>
            </a:pPr>
            <a:endParaRPr lang="en-US" dirty="0"/>
          </a:p>
        </p:txBody>
      </p:sp>
      <p:sp>
        <p:nvSpPr>
          <p:cNvPr id="13" name="Text 10"/>
          <p:cNvSpPr/>
          <p:nvPr/>
        </p:nvSpPr>
        <p:spPr>
          <a:xfrm>
            <a:off x="7091363" y="3482340"/>
            <a:ext cx="1450419" cy="395050"/>
          </a:xfrm>
          <a:prstGeom prst="rect">
            <a:avLst/>
          </a:prstGeom>
          <a:noFill/>
        </p:spPr>
        <p:txBody>
          <a:bodyPr wrap="none" lIns="0" tIns="0" rIns="0" bIns="0" rtlCol="0" anchor="t"/>
          <a:lstStyle/>
          <a:p>
            <a:pPr>
              <a:lnSpc>
                <a:spcPts val="3100"/>
              </a:lnSpc>
            </a:pPr>
            <a:r>
              <a:rPr lang="en-US" dirty="0" smtClean="0">
                <a:latin typeface="Barlow" panose="00000500000000000000" pitchFamily="34" charset="0"/>
                <a:ea typeface="Barlow" panose="00000500000000000000" pitchFamily="34" charset="-122"/>
                <a:cs typeface="Barlow" panose="00000500000000000000" pitchFamily="34" charset="-120"/>
              </a:rPr>
              <a:t>2021</a:t>
            </a:r>
            <a:endParaRPr lang="en-US" dirty="0"/>
          </a:p>
        </p:txBody>
      </p:sp>
      <p:sp>
        <p:nvSpPr>
          <p:cNvPr id="14" name="Text 11"/>
          <p:cNvSpPr/>
          <p:nvPr/>
        </p:nvSpPr>
        <p:spPr>
          <a:xfrm>
            <a:off x="7091363" y="4099560"/>
            <a:ext cx="1450419" cy="395050"/>
          </a:xfrm>
          <a:prstGeom prst="rect">
            <a:avLst/>
          </a:prstGeom>
          <a:noFill/>
        </p:spPr>
        <p:txBody>
          <a:bodyPr wrap="none" lIns="0" tIns="0" rIns="0" bIns="0" rtlCol="0" anchor="t"/>
          <a:lstStyle/>
          <a:p>
            <a:pPr>
              <a:lnSpc>
                <a:spcPts val="3100"/>
              </a:lnSpc>
            </a:pPr>
            <a:endParaRPr lang="en-US" dirty="0"/>
          </a:p>
        </p:txBody>
      </p:sp>
      <p:sp>
        <p:nvSpPr>
          <p:cNvPr id="15" name="Text 12"/>
          <p:cNvSpPr/>
          <p:nvPr/>
        </p:nvSpPr>
        <p:spPr>
          <a:xfrm>
            <a:off x="7091363" y="4716780"/>
            <a:ext cx="1450419" cy="395050"/>
          </a:xfrm>
          <a:prstGeom prst="rect">
            <a:avLst/>
          </a:prstGeom>
          <a:noFill/>
        </p:spPr>
        <p:txBody>
          <a:bodyPr wrap="none" lIns="0" tIns="0" rIns="0" bIns="0" rtlCol="0" anchor="t"/>
          <a:lstStyle/>
          <a:p>
            <a:pPr>
              <a:lnSpc>
                <a:spcPts val="3100"/>
              </a:lnSpc>
            </a:pPr>
            <a:endParaRPr lang="en-US" dirty="0"/>
          </a:p>
        </p:txBody>
      </p:sp>
      <p:sp>
        <p:nvSpPr>
          <p:cNvPr id="16" name="Text 13"/>
          <p:cNvSpPr/>
          <p:nvPr/>
        </p:nvSpPr>
        <p:spPr>
          <a:xfrm>
            <a:off x="9151619" y="2247900"/>
            <a:ext cx="4637485"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DESCRIPTION :</a:t>
            </a:r>
            <a:endParaRPr lang="en-US" dirty="0"/>
          </a:p>
        </p:txBody>
      </p:sp>
      <p:sp>
        <p:nvSpPr>
          <p:cNvPr id="17" name="Text 14"/>
          <p:cNvSpPr/>
          <p:nvPr/>
        </p:nvSpPr>
        <p:spPr>
          <a:xfrm>
            <a:off x="9151619" y="2865120"/>
            <a:ext cx="4637485" cy="395050"/>
          </a:xfrm>
          <a:prstGeom prst="rect">
            <a:avLst/>
          </a:prstGeom>
          <a:noFill/>
        </p:spPr>
        <p:txBody>
          <a:bodyPr wrap="none" lIns="0" tIns="0" rIns="0" bIns="0" rtlCol="0" anchor="t"/>
          <a:lstStyle/>
          <a:p>
            <a:pPr>
              <a:lnSpc>
                <a:spcPts val="3100"/>
              </a:lnSpc>
            </a:pPr>
            <a:endParaRPr lang="en-US" dirty="0"/>
          </a:p>
        </p:txBody>
      </p:sp>
      <p:sp>
        <p:nvSpPr>
          <p:cNvPr id="18" name="Text 15"/>
          <p:cNvSpPr/>
          <p:nvPr/>
        </p:nvSpPr>
        <p:spPr>
          <a:xfrm>
            <a:off x="9151619" y="3482340"/>
            <a:ext cx="4637485" cy="3555444"/>
          </a:xfrm>
          <a:prstGeom prst="rect">
            <a:avLst/>
          </a:prstGeom>
          <a:noFill/>
        </p:spPr>
        <p:txBody>
          <a:bodyPr wrap="square" lIns="0" tIns="0" rIns="0" bIns="0" rtlCol="0" anchor="t"/>
          <a:lstStyle/>
          <a:p>
            <a:pPr algn="just">
              <a:lnSpc>
                <a:spcPts val="3100"/>
              </a:lnSpc>
            </a:pPr>
            <a:r>
              <a:rPr lang="en-US" dirty="0">
                <a:latin typeface="Barlow" panose="00000500000000000000" pitchFamily="34" charset="0"/>
                <a:ea typeface="Barlow" panose="00000500000000000000" pitchFamily="34" charset="-122"/>
                <a:cs typeface="Barlow" panose="00000500000000000000" pitchFamily="34" charset="-120"/>
              </a:rPr>
              <a:t>The system is automatic, low cost and power efficient which makes it easy to install in vehicle. Unfortunately, if accident happens to take place, the system detects it and with the help of GPS exact location can be pointed
and informed to emergency unit using GSM module. This helps to save many lives by informing rescuing agent in time</a:t>
            </a:r>
            <a:endParaRPr lang="en-US" dirty="0"/>
          </a:p>
        </p:txBody>
      </p:sp>
      <p:graphicFrame>
        <p:nvGraphicFramePr>
          <p:cNvPr id="19" name="Table 18"/>
          <p:cNvGraphicFramePr>
            <a:graphicFrameLocks noGrp="1"/>
          </p:cNvGraphicFramePr>
          <p:nvPr/>
        </p:nvGraphicFramePr>
        <p:xfrm>
          <a:off x="835572" y="2033752"/>
          <a:ext cx="13290331" cy="5234151"/>
        </p:xfrm>
        <a:graphic>
          <a:graphicData uri="http://schemas.openxmlformats.org/drawingml/2006/table">
            <a:tbl>
              <a:tblPr/>
              <a:tblGrid>
                <a:gridCol w="13290331"/>
              </a:tblGrid>
              <a:tr h="5234151">
                <a:tc>
                  <a:txBody>
                    <a:bodyPr/>
                    <a:lstStyle/>
                    <a:p>
                      <a:endParaRPr lang="en-US" baseline="0" dirty="0">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bl>
          </a:graphicData>
        </a:graphic>
      </p:graphicFrame>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64038" y="1522333"/>
            <a:ext cx="2368749"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TITLE:</a:t>
            </a:r>
            <a:endParaRPr lang="en-US" dirty="0"/>
          </a:p>
        </p:txBody>
      </p:sp>
      <p:sp>
        <p:nvSpPr>
          <p:cNvPr id="5" name="Text 2"/>
          <p:cNvSpPr/>
          <p:nvPr/>
        </p:nvSpPr>
        <p:spPr>
          <a:xfrm>
            <a:off x="864038" y="2139553"/>
            <a:ext cx="2368749" cy="395050"/>
          </a:xfrm>
          <a:prstGeom prst="rect">
            <a:avLst/>
          </a:prstGeom>
          <a:noFill/>
        </p:spPr>
        <p:txBody>
          <a:bodyPr wrap="none" lIns="0" tIns="0" rIns="0" bIns="0" rtlCol="0" anchor="t"/>
          <a:lstStyle/>
          <a:p>
            <a:pPr>
              <a:lnSpc>
                <a:spcPts val="3100"/>
              </a:lnSpc>
            </a:pPr>
            <a:endParaRPr lang="en-US" dirty="0"/>
          </a:p>
        </p:txBody>
      </p:sp>
      <p:sp>
        <p:nvSpPr>
          <p:cNvPr id="6" name="Text 3"/>
          <p:cNvSpPr/>
          <p:nvPr/>
        </p:nvSpPr>
        <p:spPr>
          <a:xfrm>
            <a:off x="864038" y="2756775"/>
            <a:ext cx="2368749" cy="1185148"/>
          </a:xfrm>
          <a:prstGeom prst="rect">
            <a:avLst/>
          </a:prstGeom>
          <a:noFill/>
        </p:spPr>
        <p:txBody>
          <a:bodyPr wrap="square" lIns="0" tIns="0" rIns="0" bIns="0" rtlCol="0" anchor="t"/>
          <a:lstStyle/>
          <a:p>
            <a:pPr algn="just">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ACCIDENT DETECTION AND ALERT SYSTEM</a:t>
            </a:r>
            <a:endParaRPr lang="en-US" dirty="0"/>
          </a:p>
        </p:txBody>
      </p:sp>
      <p:sp>
        <p:nvSpPr>
          <p:cNvPr id="7" name="Text 4"/>
          <p:cNvSpPr/>
          <p:nvPr/>
        </p:nvSpPr>
        <p:spPr>
          <a:xfrm>
            <a:off x="3842626" y="1522333"/>
            <a:ext cx="1925717"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AUTHOR:</a:t>
            </a:r>
            <a:endParaRPr lang="en-US" dirty="0"/>
          </a:p>
        </p:txBody>
      </p:sp>
      <p:sp>
        <p:nvSpPr>
          <p:cNvPr id="8" name="Text 5"/>
          <p:cNvSpPr/>
          <p:nvPr/>
        </p:nvSpPr>
        <p:spPr>
          <a:xfrm>
            <a:off x="3842626" y="2139553"/>
            <a:ext cx="1925717" cy="395050"/>
          </a:xfrm>
          <a:prstGeom prst="rect">
            <a:avLst/>
          </a:prstGeom>
          <a:noFill/>
        </p:spPr>
        <p:txBody>
          <a:bodyPr wrap="none" lIns="0" tIns="0" rIns="0" bIns="0" rtlCol="0" anchor="t"/>
          <a:lstStyle/>
          <a:p>
            <a:pPr>
              <a:lnSpc>
                <a:spcPts val="3100"/>
              </a:lnSpc>
            </a:pPr>
            <a:endParaRPr lang="en-US" dirty="0"/>
          </a:p>
        </p:txBody>
      </p:sp>
      <p:sp>
        <p:nvSpPr>
          <p:cNvPr id="9" name="Text 6"/>
          <p:cNvSpPr/>
          <p:nvPr/>
        </p:nvSpPr>
        <p:spPr>
          <a:xfrm>
            <a:off x="3842626" y="2756773"/>
            <a:ext cx="1925717"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C K Gomathy</a:t>
            </a:r>
            <a:endParaRPr lang="en-US" dirty="0"/>
          </a:p>
        </p:txBody>
      </p:sp>
      <p:sp>
        <p:nvSpPr>
          <p:cNvPr id="10" name="Text 7"/>
          <p:cNvSpPr/>
          <p:nvPr/>
        </p:nvSpPr>
        <p:spPr>
          <a:xfrm>
            <a:off x="6378178" y="1522333"/>
            <a:ext cx="1509832"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YEAR:</a:t>
            </a:r>
            <a:endParaRPr lang="en-US" dirty="0"/>
          </a:p>
        </p:txBody>
      </p:sp>
      <p:sp>
        <p:nvSpPr>
          <p:cNvPr id="11" name="Text 8"/>
          <p:cNvSpPr/>
          <p:nvPr/>
        </p:nvSpPr>
        <p:spPr>
          <a:xfrm>
            <a:off x="6378178" y="2139553"/>
            <a:ext cx="1509832" cy="395050"/>
          </a:xfrm>
          <a:prstGeom prst="rect">
            <a:avLst/>
          </a:prstGeom>
          <a:noFill/>
        </p:spPr>
        <p:txBody>
          <a:bodyPr wrap="none" lIns="0" tIns="0" rIns="0" bIns="0" rtlCol="0" anchor="t"/>
          <a:lstStyle/>
          <a:p>
            <a:pPr>
              <a:lnSpc>
                <a:spcPts val="3100"/>
              </a:lnSpc>
            </a:pPr>
            <a:endParaRPr lang="en-US" dirty="0"/>
          </a:p>
        </p:txBody>
      </p:sp>
      <p:sp>
        <p:nvSpPr>
          <p:cNvPr id="12" name="Text 9"/>
          <p:cNvSpPr/>
          <p:nvPr/>
        </p:nvSpPr>
        <p:spPr>
          <a:xfrm>
            <a:off x="6378178" y="2756773"/>
            <a:ext cx="1509832" cy="395050"/>
          </a:xfrm>
          <a:prstGeom prst="rect">
            <a:avLst/>
          </a:prstGeom>
          <a:noFill/>
        </p:spPr>
        <p:txBody>
          <a:bodyPr wrap="none" lIns="0" tIns="0" rIns="0" bIns="0" rtlCol="0" anchor="t"/>
          <a:lstStyle/>
          <a:p>
            <a:pPr>
              <a:lnSpc>
                <a:spcPts val="3100"/>
              </a:lnSpc>
            </a:pPr>
            <a:r>
              <a:rPr lang="en-US" dirty="0">
                <a:latin typeface="Barlow" panose="00000500000000000000" pitchFamily="34" charset="0"/>
                <a:ea typeface="Barlow" panose="00000500000000000000" pitchFamily="34" charset="-122"/>
                <a:cs typeface="Barlow" panose="00000500000000000000" pitchFamily="34" charset="-120"/>
              </a:rPr>
              <a:t>2021</a:t>
            </a:r>
            <a:endParaRPr lang="en-US" dirty="0"/>
          </a:p>
        </p:txBody>
      </p:sp>
      <p:sp>
        <p:nvSpPr>
          <p:cNvPr id="13" name="Text 10"/>
          <p:cNvSpPr/>
          <p:nvPr/>
        </p:nvSpPr>
        <p:spPr>
          <a:xfrm>
            <a:off x="8497850" y="1522333"/>
            <a:ext cx="5291138"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DESCRIPTION:</a:t>
            </a:r>
            <a:endParaRPr lang="en-US" dirty="0"/>
          </a:p>
        </p:txBody>
      </p:sp>
      <p:sp>
        <p:nvSpPr>
          <p:cNvPr id="14" name="Text 11"/>
          <p:cNvSpPr/>
          <p:nvPr/>
        </p:nvSpPr>
        <p:spPr>
          <a:xfrm>
            <a:off x="8497850" y="2139553"/>
            <a:ext cx="5291138" cy="395050"/>
          </a:xfrm>
          <a:prstGeom prst="rect">
            <a:avLst/>
          </a:prstGeom>
          <a:noFill/>
        </p:spPr>
        <p:txBody>
          <a:bodyPr wrap="none" lIns="0" tIns="0" rIns="0" bIns="0" rtlCol="0" anchor="t"/>
          <a:lstStyle/>
          <a:p>
            <a:pPr>
              <a:lnSpc>
                <a:spcPts val="3100"/>
              </a:lnSpc>
            </a:pPr>
            <a:endParaRPr lang="en-US" dirty="0"/>
          </a:p>
        </p:txBody>
      </p:sp>
      <p:sp>
        <p:nvSpPr>
          <p:cNvPr id="15" name="Text 12"/>
          <p:cNvSpPr/>
          <p:nvPr/>
        </p:nvSpPr>
        <p:spPr>
          <a:xfrm>
            <a:off x="8497850" y="2756773"/>
            <a:ext cx="5291138" cy="3950494"/>
          </a:xfrm>
          <a:prstGeom prst="rect">
            <a:avLst/>
          </a:prstGeom>
          <a:noFill/>
        </p:spPr>
        <p:txBody>
          <a:bodyPr wrap="square" lIns="0" tIns="0" rIns="0" bIns="0" rtlCol="0" anchor="t"/>
          <a:lstStyle/>
          <a:p>
            <a:pPr algn="just">
              <a:lnSpc>
                <a:spcPts val="3100"/>
              </a:lnSpc>
            </a:pPr>
            <a:r>
              <a:rPr lang="en-US" dirty="0">
                <a:latin typeface="Barlow" panose="00000500000000000000" pitchFamily="34" charset="0"/>
                <a:ea typeface="Barlow" panose="00000500000000000000" pitchFamily="34" charset="-122"/>
                <a:cs typeface="Barlow" panose="00000500000000000000" pitchFamily="34" charset="-120"/>
              </a:rPr>
              <a:t>This system aims to alert the nearby medical center about the accident to provide immediate medical aid. The attached accelerometer in the vehicle senses the tilt of the vehicle and the a heartbeat sensor on the user's body senses the abnormality of the heartbeat to understand the seriousness of the accident. Thus the systems will make the decision and sends the information to the smartphone, connected to the accelerometer through gsm and gps modules.</a:t>
            </a:r>
            <a:endParaRPr lang="en-US" dirty="0"/>
          </a:p>
        </p:txBody>
      </p:sp>
      <p:graphicFrame>
        <p:nvGraphicFramePr>
          <p:cNvPr id="16" name="Table 15"/>
          <p:cNvGraphicFramePr>
            <a:graphicFrameLocks noGrp="1"/>
          </p:cNvGraphicFramePr>
          <p:nvPr/>
        </p:nvGraphicFramePr>
        <p:xfrm>
          <a:off x="662152" y="1150883"/>
          <a:ext cx="13432220" cy="6069724"/>
        </p:xfrm>
        <a:graphic>
          <a:graphicData uri="http://schemas.openxmlformats.org/drawingml/2006/table">
            <a:tbl>
              <a:tblPr/>
              <a:tblGrid>
                <a:gridCol w="13432220"/>
              </a:tblGrid>
              <a:tr h="6069724">
                <a:tc>
                  <a:txBody>
                    <a:bodyPr/>
                    <a:lstStyle/>
                    <a:p>
                      <a:r>
                        <a:rPr lang="en-IN" dirty="0" smtClean="0"/>
                        <a:t>                                                                                                                                                                                                                                                                                                                                                                                                                        </a:t>
                      </a:r>
                      <a:endParaRPr 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bl>
          </a:graphicData>
        </a:graphic>
      </p:graphicFrame>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64037" y="1127285"/>
            <a:ext cx="2640211"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TITLE:</a:t>
            </a:r>
            <a:endParaRPr lang="en-US" dirty="0"/>
          </a:p>
        </p:txBody>
      </p:sp>
      <p:sp>
        <p:nvSpPr>
          <p:cNvPr id="5" name="Text 2"/>
          <p:cNvSpPr/>
          <p:nvPr/>
        </p:nvSpPr>
        <p:spPr>
          <a:xfrm>
            <a:off x="864037" y="1744505"/>
            <a:ext cx="2640211" cy="395050"/>
          </a:xfrm>
          <a:prstGeom prst="rect">
            <a:avLst/>
          </a:prstGeom>
          <a:noFill/>
        </p:spPr>
        <p:txBody>
          <a:bodyPr wrap="none" lIns="0" tIns="0" rIns="0" bIns="0" rtlCol="0" anchor="t"/>
          <a:lstStyle/>
          <a:p>
            <a:pPr>
              <a:lnSpc>
                <a:spcPts val="3100"/>
              </a:lnSpc>
            </a:pPr>
            <a:endParaRPr lang="en-US" dirty="0"/>
          </a:p>
        </p:txBody>
      </p:sp>
      <p:sp>
        <p:nvSpPr>
          <p:cNvPr id="6" name="Text 3"/>
          <p:cNvSpPr/>
          <p:nvPr/>
        </p:nvSpPr>
        <p:spPr>
          <a:xfrm>
            <a:off x="864037" y="2361727"/>
            <a:ext cx="2640211" cy="1975247"/>
          </a:xfrm>
          <a:prstGeom prst="rect">
            <a:avLst/>
          </a:prstGeom>
          <a:noFill/>
        </p:spPr>
        <p:txBody>
          <a:bodyPr wrap="square" lIns="0" tIns="0" rIns="0" bIns="0" rtlCol="0" anchor="t"/>
          <a:lstStyle/>
          <a:p>
            <a:pPr algn="just">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AI Enabled Accident Detection and Alert System Using IoT and Deep Learning for Smart Cities</a:t>
            </a:r>
            <a:endParaRPr lang="en-US" dirty="0"/>
          </a:p>
        </p:txBody>
      </p:sp>
      <p:sp>
        <p:nvSpPr>
          <p:cNvPr id="7" name="Text 4"/>
          <p:cNvSpPr/>
          <p:nvPr/>
        </p:nvSpPr>
        <p:spPr>
          <a:xfrm>
            <a:off x="4114086" y="1127285"/>
            <a:ext cx="2143245"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AUTHOR:</a:t>
            </a:r>
            <a:endParaRPr lang="en-US" dirty="0"/>
          </a:p>
        </p:txBody>
      </p:sp>
      <p:sp>
        <p:nvSpPr>
          <p:cNvPr id="8" name="Text 5"/>
          <p:cNvSpPr/>
          <p:nvPr/>
        </p:nvSpPr>
        <p:spPr>
          <a:xfrm>
            <a:off x="4114086" y="1744505"/>
            <a:ext cx="2143245" cy="395050"/>
          </a:xfrm>
          <a:prstGeom prst="rect">
            <a:avLst/>
          </a:prstGeom>
          <a:noFill/>
        </p:spPr>
        <p:txBody>
          <a:bodyPr wrap="none" lIns="0" tIns="0" rIns="0" bIns="0" rtlCol="0" anchor="t"/>
          <a:lstStyle/>
          <a:p>
            <a:pPr>
              <a:lnSpc>
                <a:spcPts val="3100"/>
              </a:lnSpc>
            </a:pPr>
            <a:endParaRPr lang="en-US" dirty="0"/>
          </a:p>
        </p:txBody>
      </p:sp>
      <p:sp>
        <p:nvSpPr>
          <p:cNvPr id="9" name="Text 6"/>
          <p:cNvSpPr/>
          <p:nvPr/>
        </p:nvSpPr>
        <p:spPr>
          <a:xfrm>
            <a:off x="4114086" y="2361724"/>
            <a:ext cx="2143245" cy="1580198"/>
          </a:xfrm>
          <a:prstGeom prst="rect">
            <a:avLst/>
          </a:prstGeom>
          <a:noFill/>
        </p:spPr>
        <p:txBody>
          <a:bodyPr wrap="square" lIns="0" tIns="0" rIns="0" bIns="0" rtlCol="0" anchor="t"/>
          <a:lstStyle/>
          <a:p>
            <a:pPr algn="just">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Nikhlesh Pathik , Rajeev Kumar Gupta , Yatendra Sahu</a:t>
            </a:r>
            <a:endParaRPr lang="en-US" dirty="0"/>
          </a:p>
        </p:txBody>
      </p:sp>
      <p:sp>
        <p:nvSpPr>
          <p:cNvPr id="10" name="Text 7"/>
          <p:cNvSpPr/>
          <p:nvPr/>
        </p:nvSpPr>
        <p:spPr>
          <a:xfrm>
            <a:off x="6867170" y="1127285"/>
            <a:ext cx="1459826"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YEAR:</a:t>
            </a:r>
            <a:endParaRPr lang="en-US" dirty="0"/>
          </a:p>
        </p:txBody>
      </p:sp>
      <p:sp>
        <p:nvSpPr>
          <p:cNvPr id="11" name="Text 8"/>
          <p:cNvSpPr/>
          <p:nvPr/>
        </p:nvSpPr>
        <p:spPr>
          <a:xfrm>
            <a:off x="6867170" y="1744505"/>
            <a:ext cx="1459826" cy="395050"/>
          </a:xfrm>
          <a:prstGeom prst="rect">
            <a:avLst/>
          </a:prstGeom>
          <a:noFill/>
        </p:spPr>
        <p:txBody>
          <a:bodyPr wrap="none" lIns="0" tIns="0" rIns="0" bIns="0" rtlCol="0" anchor="t"/>
          <a:lstStyle/>
          <a:p>
            <a:pPr>
              <a:lnSpc>
                <a:spcPts val="3100"/>
              </a:lnSpc>
            </a:pPr>
            <a:endParaRPr lang="en-US" dirty="0"/>
          </a:p>
        </p:txBody>
      </p:sp>
      <p:sp>
        <p:nvSpPr>
          <p:cNvPr id="12" name="Text 9"/>
          <p:cNvSpPr/>
          <p:nvPr/>
        </p:nvSpPr>
        <p:spPr>
          <a:xfrm>
            <a:off x="6867170" y="2361725"/>
            <a:ext cx="1459826" cy="395050"/>
          </a:xfrm>
          <a:prstGeom prst="rect">
            <a:avLst/>
          </a:prstGeom>
          <a:noFill/>
        </p:spPr>
        <p:txBody>
          <a:bodyPr wrap="none" lIns="0" tIns="0" rIns="0" bIns="0" rtlCol="0" anchor="t"/>
          <a:lstStyle/>
          <a:p>
            <a:pPr>
              <a:lnSpc>
                <a:spcPts val="3100"/>
              </a:lnSpc>
            </a:pPr>
            <a:r>
              <a:rPr lang="en-US" dirty="0">
                <a:latin typeface="Barlow" panose="00000500000000000000" pitchFamily="34" charset="0"/>
                <a:ea typeface="Barlow" panose="00000500000000000000" pitchFamily="34" charset="-122"/>
                <a:cs typeface="Barlow" panose="00000500000000000000" pitchFamily="34" charset="-120"/>
              </a:rPr>
              <a:t>2021</a:t>
            </a:r>
            <a:endParaRPr lang="en-US" dirty="0"/>
          </a:p>
        </p:txBody>
      </p:sp>
      <p:sp>
        <p:nvSpPr>
          <p:cNvPr id="13" name="Text 10"/>
          <p:cNvSpPr/>
          <p:nvPr/>
        </p:nvSpPr>
        <p:spPr>
          <a:xfrm>
            <a:off x="8936830" y="1127285"/>
            <a:ext cx="4852154" cy="395050"/>
          </a:xfrm>
          <a:prstGeom prst="rect">
            <a:avLst/>
          </a:prstGeom>
          <a:noFill/>
        </p:spPr>
        <p:txBody>
          <a:bodyPr wrap="none" lIns="0" tIns="0" rIns="0" bIns="0" rtlCol="0" anchor="t"/>
          <a:lstStyle/>
          <a:p>
            <a:pPr>
              <a:lnSpc>
                <a:spcPts val="3100"/>
              </a:lnSpc>
            </a:pPr>
            <a:r>
              <a:rPr lang="en-US" b="1" dirty="0">
                <a:latin typeface="Barlow" panose="00000500000000000000" pitchFamily="34" charset="0"/>
                <a:ea typeface="Barlow" panose="00000500000000000000" pitchFamily="34" charset="-122"/>
                <a:cs typeface="Barlow" panose="00000500000000000000" pitchFamily="34" charset="-120"/>
              </a:rPr>
              <a:t>DESCRIPTION:</a:t>
            </a:r>
            <a:endParaRPr lang="en-US" dirty="0"/>
          </a:p>
        </p:txBody>
      </p:sp>
      <p:sp>
        <p:nvSpPr>
          <p:cNvPr id="14" name="Text 11"/>
          <p:cNvSpPr/>
          <p:nvPr/>
        </p:nvSpPr>
        <p:spPr>
          <a:xfrm>
            <a:off x="8936830" y="1744505"/>
            <a:ext cx="4852154" cy="395050"/>
          </a:xfrm>
          <a:prstGeom prst="rect">
            <a:avLst/>
          </a:prstGeom>
          <a:noFill/>
        </p:spPr>
        <p:txBody>
          <a:bodyPr wrap="none" lIns="0" tIns="0" rIns="0" bIns="0" rtlCol="0" anchor="t"/>
          <a:lstStyle/>
          <a:p>
            <a:pPr>
              <a:lnSpc>
                <a:spcPts val="3100"/>
              </a:lnSpc>
            </a:pPr>
            <a:endParaRPr lang="en-US" dirty="0"/>
          </a:p>
        </p:txBody>
      </p:sp>
      <p:sp>
        <p:nvSpPr>
          <p:cNvPr id="15" name="Text 12"/>
          <p:cNvSpPr/>
          <p:nvPr/>
        </p:nvSpPr>
        <p:spPr>
          <a:xfrm>
            <a:off x="8936830" y="2361724"/>
            <a:ext cx="4852154" cy="4740593"/>
          </a:xfrm>
          <a:prstGeom prst="rect">
            <a:avLst/>
          </a:prstGeom>
          <a:noFill/>
        </p:spPr>
        <p:txBody>
          <a:bodyPr wrap="square" lIns="0" tIns="0" rIns="0" bIns="0" rtlCol="0" anchor="t"/>
          <a:lstStyle/>
          <a:p>
            <a:pPr algn="just">
              <a:lnSpc>
                <a:spcPts val="3100"/>
              </a:lnSpc>
            </a:pPr>
            <a:r>
              <a:rPr lang="en-US" dirty="0">
                <a:latin typeface="Barlow" panose="00000500000000000000" pitchFamily="34" charset="0"/>
                <a:ea typeface="Barlow" panose="00000500000000000000" pitchFamily="34" charset="-122"/>
                <a:cs typeface="Barlow" panose="00000500000000000000" pitchFamily="34" charset="-120"/>
              </a:rPr>
              <a:t>Ensemble transfer learning with dynamic weights is used to minimize the false detection rate. Due to the dataset’s unavailability, a personalized dataset is generated from the various videos available on the Internet. The proposed method is validated by a comparative analysis of ResNet and InceptionResnetV2. The experiment results show that InceptionResnetV2 provides a better performance compared to ResNet with training, validation, and a test accuracy of 98%</a:t>
            </a:r>
            <a:endParaRPr lang="en-US" dirty="0"/>
          </a:p>
        </p:txBody>
      </p:sp>
      <p:graphicFrame>
        <p:nvGraphicFramePr>
          <p:cNvPr id="16" name="Table 15"/>
          <p:cNvGraphicFramePr>
            <a:graphicFrameLocks noGrp="1"/>
          </p:cNvGraphicFramePr>
          <p:nvPr/>
        </p:nvGraphicFramePr>
        <p:xfrm>
          <a:off x="740979" y="1056290"/>
          <a:ext cx="13321862" cy="6211613"/>
        </p:xfrm>
        <a:graphic>
          <a:graphicData uri="http://schemas.openxmlformats.org/drawingml/2006/table">
            <a:tbl>
              <a:tblPr/>
              <a:tblGrid>
                <a:gridCol w="13321862"/>
              </a:tblGrid>
              <a:tr h="6211613">
                <a:tc>
                  <a:txBody>
                    <a:bodyPr/>
                    <a:lstStyle/>
                    <a:p>
                      <a:endParaRPr lang="en-US" baseline="0" dirty="0">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bl>
          </a:graphicData>
        </a:graphic>
      </p:graphicFrame>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864037" y="738664"/>
            <a:ext cx="5486400" cy="685800"/>
          </a:xfrm>
          <a:prstGeom prst="rect">
            <a:avLst/>
          </a:prstGeom>
          <a:noFill/>
        </p:spPr>
        <p:txBody>
          <a:bodyPr wrap="none" lIns="0" tIns="0" rIns="0" bIns="0" rtlCol="0" anchor="t"/>
          <a:lstStyle/>
          <a:p>
            <a:pPr>
              <a:lnSpc>
                <a:spcPts val="5400"/>
              </a:lnSpc>
            </a:pPr>
            <a:r>
              <a:rPr lang="en-US" sz="43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EXISTING </a:t>
            </a:r>
            <a:r>
              <a:rPr lang="en-US" sz="4300" dirty="0" smtClean="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 SYSTEM</a:t>
            </a:r>
            <a:endParaRPr lang="en-US" sz="4300" dirty="0">
              <a:solidFill>
                <a:schemeClr val="accent1">
                  <a:lumMod val="75000"/>
                </a:schemeClr>
              </a:solidFill>
            </a:endParaRPr>
          </a:p>
        </p:txBody>
      </p:sp>
      <p:sp>
        <p:nvSpPr>
          <p:cNvPr id="5" name="Text 2"/>
          <p:cNvSpPr/>
          <p:nvPr/>
        </p:nvSpPr>
        <p:spPr>
          <a:xfrm>
            <a:off x="864037" y="2315885"/>
            <a:ext cx="3291840" cy="411480"/>
          </a:xfrm>
          <a:prstGeom prst="rect">
            <a:avLst/>
          </a:prstGeom>
          <a:noFill/>
        </p:spPr>
        <p:txBody>
          <a:bodyPr wrap="none" lIns="0" tIns="0" rIns="0" bIns="0" rtlCol="0" anchor="t"/>
          <a:lstStyle/>
          <a:p>
            <a:pPr>
              <a:lnSpc>
                <a:spcPts val="3200"/>
              </a:lnSpc>
            </a:pPr>
            <a:r>
              <a:rPr lang="en-US" sz="3100" dirty="0">
                <a:latin typeface="Book Antiqua" panose="02040602050305030304" pitchFamily="18" charset="0"/>
                <a:ea typeface="Barlow Medium" panose="00000600000000000000" pitchFamily="34" charset="-122"/>
                <a:cs typeface="Barlow Medium" panose="00000600000000000000" pitchFamily="34" charset="-120"/>
              </a:rPr>
              <a:t>Objectives</a:t>
            </a:r>
            <a:endParaRPr lang="en-US" sz="3100" dirty="0">
              <a:latin typeface="Book Antiqua" panose="02040602050305030304" pitchFamily="18" charset="0"/>
            </a:endParaRPr>
          </a:p>
        </p:txBody>
      </p:sp>
      <p:sp>
        <p:nvSpPr>
          <p:cNvPr id="7" name="Text 4"/>
          <p:cNvSpPr/>
          <p:nvPr/>
        </p:nvSpPr>
        <p:spPr>
          <a:xfrm>
            <a:off x="864037" y="3121572"/>
            <a:ext cx="6150054" cy="3263463"/>
          </a:xfrm>
          <a:prstGeom prst="rect">
            <a:avLst/>
          </a:prstGeom>
          <a:noFill/>
        </p:spPr>
        <p:txBody>
          <a:bodyPr wrap="square" lIns="0" tIns="0" rIns="0" bIns="0" rtlCol="0" anchor="t"/>
          <a:lstStyle/>
          <a:p>
            <a:pPr marL="342900" indent="-342900">
              <a:lnSpc>
                <a:spcPts val="3100"/>
              </a:lnSpc>
              <a:buSzPct val="100000"/>
            </a:pPr>
            <a:r>
              <a:rPr lang="en-GB" sz="2400" dirty="0" smtClean="0">
                <a:latin typeface="Book Antiqua" panose="02040602050305030304" pitchFamily="18" charset="0"/>
                <a:ea typeface="Barlow" panose="00000500000000000000" pitchFamily="34" charset="-122"/>
                <a:cs typeface="Barlow" panose="00000500000000000000" pitchFamily="34" charset="-120"/>
              </a:rPr>
              <a:t>1.Collision Detection: Uses accelerometers to measure dynamic forces exceeding a predefined threshold.</a:t>
            </a:r>
            <a:endParaRPr lang="en-US" sz="2400" dirty="0" smtClean="0">
              <a:latin typeface="Book Antiqua" panose="02040602050305030304" pitchFamily="18" charset="0"/>
              <a:ea typeface="Barlow" panose="00000500000000000000" pitchFamily="34" charset="-122"/>
              <a:cs typeface="Barlow" panose="00000500000000000000" pitchFamily="34" charset="-120"/>
            </a:endParaRPr>
          </a:p>
          <a:p>
            <a:pPr marL="342900" indent="-342900">
              <a:lnSpc>
                <a:spcPts val="3100"/>
              </a:lnSpc>
              <a:buSzPct val="100000"/>
            </a:pPr>
            <a:endParaRPr lang="en-GB" sz="2400" dirty="0" smtClean="0">
              <a:latin typeface="Times New Roman" panose="02020603050405020304" pitchFamily="18" charset="0"/>
              <a:ea typeface="Barlow" panose="00000500000000000000" pitchFamily="34" charset="-122"/>
              <a:cs typeface="Times New Roman" panose="02020603050405020304" pitchFamily="18" charset="0"/>
            </a:endParaRPr>
          </a:p>
          <a:p>
            <a:pPr marL="342900" indent="-342900">
              <a:lnSpc>
                <a:spcPts val="3100"/>
              </a:lnSpc>
              <a:buSzPct val="100000"/>
            </a:pPr>
            <a:r>
              <a:rPr lang="en-GB" sz="2400" dirty="0" smtClean="0">
                <a:latin typeface="Book Antiqua" panose="02040602050305030304" pitchFamily="18" charset="0"/>
                <a:ea typeface="Barlow" panose="00000500000000000000" pitchFamily="34" charset="-122"/>
                <a:cs typeface="Barlow" panose="00000500000000000000" pitchFamily="34" charset="-120"/>
              </a:rPr>
              <a:t>2.Rollover Detection: Based on the vehicle’s inclination angle surpassing a threshold.</a:t>
            </a:r>
            <a:endParaRPr lang="en-US" sz="2400" dirty="0" smtClean="0">
              <a:latin typeface="Book Antiqua" panose="02040602050305030304" pitchFamily="18" charset="0"/>
              <a:ea typeface="Barlow" panose="00000500000000000000" pitchFamily="34" charset="-122"/>
              <a:cs typeface="Barlow" panose="00000500000000000000" pitchFamily="34" charset="-120"/>
            </a:endParaRPr>
          </a:p>
        </p:txBody>
      </p:sp>
      <p:sp>
        <p:nvSpPr>
          <p:cNvPr id="8" name="Text 5"/>
          <p:cNvSpPr/>
          <p:nvPr/>
        </p:nvSpPr>
        <p:spPr>
          <a:xfrm>
            <a:off x="864037" y="5943599"/>
            <a:ext cx="6150054" cy="1702677"/>
          </a:xfrm>
          <a:prstGeom prst="rect">
            <a:avLst/>
          </a:prstGeom>
          <a:noFill/>
        </p:spPr>
        <p:txBody>
          <a:bodyPr wrap="square" lIns="0" tIns="0" rIns="0" bIns="0" rtlCol="0" anchor="t"/>
          <a:lstStyle/>
          <a:p>
            <a:pPr marL="342900" indent="-342900">
              <a:lnSpc>
                <a:spcPts val="3100"/>
              </a:lnSpc>
              <a:buSzPct val="100000"/>
              <a:buFont typeface="+mj-lt"/>
              <a:buAutoNum type="arabicPeriod" startAt="3"/>
            </a:pPr>
            <a:r>
              <a:rPr lang="en-GB" sz="2400" dirty="0" smtClean="0">
                <a:latin typeface="Book Antiqua" panose="02040602050305030304" pitchFamily="18" charset="0"/>
              </a:rPr>
              <a:t>Machine Learning Models: Artificial Neural Networks (ANN), Support Vector Machines (SVM), and Random Forests (RF) are employed for crash prediction.</a:t>
            </a:r>
            <a:endParaRPr lang="en-US" sz="2400" dirty="0">
              <a:latin typeface="Book Antiqua" panose="02040602050305030304" pitchFamily="18" charset="0"/>
            </a:endParaRPr>
          </a:p>
        </p:txBody>
      </p:sp>
      <p:sp>
        <p:nvSpPr>
          <p:cNvPr id="9" name="Text 6"/>
          <p:cNvSpPr/>
          <p:nvPr/>
        </p:nvSpPr>
        <p:spPr>
          <a:xfrm>
            <a:off x="7623930" y="2315885"/>
            <a:ext cx="3291840" cy="411480"/>
          </a:xfrm>
          <a:prstGeom prst="rect">
            <a:avLst/>
          </a:prstGeom>
          <a:noFill/>
        </p:spPr>
        <p:txBody>
          <a:bodyPr wrap="none" lIns="0" tIns="0" rIns="0" bIns="0" rtlCol="0" anchor="t"/>
          <a:lstStyle/>
          <a:p>
            <a:pPr>
              <a:lnSpc>
                <a:spcPts val="3200"/>
              </a:lnSpc>
            </a:pPr>
            <a:r>
              <a:rPr lang="en-US" sz="2900" dirty="0">
                <a:latin typeface="Book Antiqua" panose="02040602050305030304" pitchFamily="18" charset="0"/>
                <a:ea typeface="Barlow Medium" panose="00000600000000000000" pitchFamily="34" charset="-122"/>
                <a:cs typeface="Barlow Medium" panose="00000600000000000000" pitchFamily="34" charset="-120"/>
              </a:rPr>
              <a:t>Disadvantages</a:t>
            </a:r>
            <a:endParaRPr lang="en-US" sz="2900" dirty="0">
              <a:latin typeface="Book Antiqua" panose="02040602050305030304" pitchFamily="18" charset="0"/>
            </a:endParaRPr>
          </a:p>
        </p:txBody>
      </p:sp>
      <p:sp>
        <p:nvSpPr>
          <p:cNvPr id="10" name="Text 7"/>
          <p:cNvSpPr/>
          <p:nvPr/>
        </p:nvSpPr>
        <p:spPr>
          <a:xfrm>
            <a:off x="7623930" y="3385661"/>
            <a:ext cx="6150054" cy="3267388"/>
          </a:xfrm>
          <a:prstGeom prst="rect">
            <a:avLst/>
          </a:prstGeom>
          <a:noFill/>
        </p:spPr>
        <p:txBody>
          <a:bodyPr wrap="square" lIns="0" tIns="0" rIns="0" bIns="0" rtlCol="0" anchor="t"/>
          <a:lstStyle/>
          <a:p>
            <a:pPr marL="342900" indent="-342900">
              <a:lnSpc>
                <a:spcPts val="3100"/>
              </a:lnSpc>
              <a:buSzPct val="100000"/>
            </a:pPr>
            <a:r>
              <a:rPr lang="en-GB" sz="2400" dirty="0" smtClean="0">
                <a:latin typeface="Book Antiqua" panose="02040602050305030304" pitchFamily="18" charset="0"/>
              </a:rPr>
              <a:t>1.High dependency on sensors, making them costly and power-intensive.</a:t>
            </a:r>
            <a:endParaRPr lang="en-GB" sz="2400" dirty="0" smtClean="0">
              <a:latin typeface="Book Antiqua" panose="02040602050305030304" pitchFamily="18" charset="0"/>
            </a:endParaRPr>
          </a:p>
          <a:p>
            <a:pPr marL="342900" indent="-342900">
              <a:lnSpc>
                <a:spcPts val="3100"/>
              </a:lnSpc>
              <a:buSzPct val="100000"/>
            </a:pPr>
            <a:endParaRPr lang="en-GB" sz="2400" dirty="0" smtClean="0">
              <a:latin typeface="Book Antiqua" panose="02040602050305030304" pitchFamily="18" charset="0"/>
            </a:endParaRPr>
          </a:p>
          <a:p>
            <a:pPr marL="342900" indent="-342900">
              <a:lnSpc>
                <a:spcPts val="3100"/>
              </a:lnSpc>
              <a:buSzPct val="100000"/>
            </a:pPr>
            <a:r>
              <a:rPr lang="en-GB" sz="2400" dirty="0" smtClean="0">
                <a:latin typeface="Book Antiqua" panose="02040602050305030304" pitchFamily="18" charset="0"/>
              </a:rPr>
              <a:t>2.Inefficient in cases where sensor failures occur.</a:t>
            </a:r>
            <a:endParaRPr lang="en-GB" sz="2400" dirty="0" smtClean="0">
              <a:latin typeface="Book Antiqua" panose="02040602050305030304" pitchFamily="18" charset="0"/>
            </a:endParaRPr>
          </a:p>
          <a:p>
            <a:pPr marL="342900" indent="-342900">
              <a:lnSpc>
                <a:spcPts val="3100"/>
              </a:lnSpc>
              <a:buSzPct val="100000"/>
            </a:pPr>
            <a:endParaRPr lang="en-GB" sz="2400" dirty="0" smtClean="0">
              <a:latin typeface="Book Antiqua" panose="02040602050305030304" pitchFamily="18" charset="0"/>
            </a:endParaRPr>
          </a:p>
          <a:p>
            <a:pPr marL="342900" indent="-342900">
              <a:lnSpc>
                <a:spcPts val="3100"/>
              </a:lnSpc>
              <a:buSzPct val="100000"/>
            </a:pPr>
            <a:r>
              <a:rPr lang="en-GB" sz="2400" dirty="0" smtClean="0">
                <a:latin typeface="Book Antiqua" panose="02040602050305030304" pitchFamily="18" charset="0"/>
              </a:rPr>
              <a:t>3.Delays in accident detection and emergency response</a:t>
            </a:r>
            <a:r>
              <a:rPr lang="en-GB" dirty="0" smtClean="0"/>
              <a:t>.</a:t>
            </a:r>
            <a:endParaRPr lang="en-US" dirty="0"/>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665749" y="630621"/>
            <a:ext cx="6142008" cy="908143"/>
          </a:xfrm>
          <a:prstGeom prst="rect">
            <a:avLst/>
          </a:prstGeom>
          <a:noFill/>
        </p:spPr>
        <p:txBody>
          <a:bodyPr wrap="none" lIns="0" tIns="0" rIns="0" bIns="0" rtlCol="0" anchor="t"/>
          <a:lstStyle/>
          <a:p>
            <a:pPr>
              <a:lnSpc>
                <a:spcPts val="5400"/>
              </a:lnSpc>
            </a:pPr>
            <a:r>
              <a:rPr lang="en-US" sz="4300" dirty="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PROBLEM </a:t>
            </a:r>
            <a:r>
              <a:rPr lang="en-US" sz="4300" dirty="0" smtClean="0">
                <a:solidFill>
                  <a:schemeClr val="accent1">
                    <a:lumMod val="75000"/>
                  </a:schemeClr>
                </a:solidFill>
                <a:latin typeface="Barlow Medium" panose="00000600000000000000" pitchFamily="34" charset="0"/>
                <a:ea typeface="Barlow Medium" panose="00000600000000000000" pitchFamily="34" charset="-122"/>
                <a:cs typeface="Barlow Medium" panose="00000600000000000000" pitchFamily="34" charset="-120"/>
              </a:rPr>
              <a:t> STATEMENT</a:t>
            </a:r>
            <a:endParaRPr lang="en-US" sz="4300" dirty="0">
              <a:solidFill>
                <a:schemeClr val="accent1">
                  <a:lumMod val="75000"/>
                </a:schemeClr>
              </a:solidFill>
            </a:endParaRPr>
          </a:p>
        </p:txBody>
      </p:sp>
      <p:sp>
        <p:nvSpPr>
          <p:cNvPr id="5" name="Text 2"/>
          <p:cNvSpPr/>
          <p:nvPr/>
        </p:nvSpPr>
        <p:spPr>
          <a:xfrm>
            <a:off x="665749" y="1734406"/>
            <a:ext cx="7797578" cy="5543051"/>
          </a:xfrm>
          <a:prstGeom prst="rect">
            <a:avLst/>
          </a:prstGeom>
          <a:noFill/>
        </p:spPr>
        <p:txBody>
          <a:bodyPr wrap="square" lIns="0" tIns="0" rIns="0" bIns="0" rtlCol="0" anchor="t"/>
          <a:lstStyle/>
          <a:p>
            <a:pPr algn="just"/>
            <a:r>
              <a:rPr lang="en-US" sz="2400" dirty="0">
                <a:latin typeface="Times New Roman" panose="02020603050405020304" pitchFamily="18" charset="0"/>
                <a:ea typeface="+mn-lt"/>
                <a:cs typeface="Times New Roman" panose="02020603050405020304" pitchFamily="18" charset="0"/>
              </a:rPr>
              <a:t>Timely accident detection is crucial for saving lives, but the existing methods rely on witnesses or drivers to report incidents, which can be unreliable and slow. This project aims to solve the following challenges:</a:t>
            </a:r>
            <a:endParaRPr lang="en-US" sz="2400" dirty="0">
              <a:latin typeface="Times New Roman" panose="02020603050405020304" pitchFamily="18" charset="0"/>
              <a:ea typeface="Calibri" panose="020F0502020204030204"/>
              <a:cs typeface="Times New Roman" panose="02020603050405020304" pitchFamily="18" charset="0"/>
            </a:endParaRPr>
          </a:p>
          <a:p>
            <a:pPr algn="just"/>
            <a:endParaRPr lang="en-US" sz="2400" dirty="0">
              <a:latin typeface="Times New Roman" panose="02020603050405020304" pitchFamily="18" charset="0"/>
              <a:ea typeface="Calibri" panose="020F0502020204030204"/>
              <a:cs typeface="Times New Roman" panose="02020603050405020304" pitchFamily="18" charset="0"/>
            </a:endParaRPr>
          </a:p>
          <a:p>
            <a:pPr algn="just">
              <a:buFont typeface="Wingdings" panose="05000000000000000000" pitchFamily="2" charset="2"/>
              <a:buChar char="q"/>
            </a:pPr>
            <a:r>
              <a:rPr lang="en-US" sz="2400" dirty="0" smtClean="0">
                <a:latin typeface="Times New Roman" panose="02020603050405020304" pitchFamily="18" charset="0"/>
                <a:ea typeface="+mn-lt"/>
                <a:cs typeface="Times New Roman" panose="02020603050405020304" pitchFamily="18" charset="0"/>
              </a:rPr>
              <a:t>Delayed </a:t>
            </a:r>
            <a:r>
              <a:rPr lang="en-US" sz="2400" dirty="0">
                <a:latin typeface="Times New Roman" panose="02020603050405020304" pitchFamily="18" charset="0"/>
                <a:ea typeface="+mn-lt"/>
                <a:cs typeface="Times New Roman" panose="02020603050405020304" pitchFamily="18" charset="0"/>
              </a:rPr>
              <a:t>emergency response due to manual accident reporting.</a:t>
            </a:r>
            <a:endParaRPr lang="en-US" sz="2400" dirty="0">
              <a:latin typeface="Times New Roman" panose="02020603050405020304" pitchFamily="18" charset="0"/>
              <a:ea typeface="Calibri" panose="020F0502020204030204"/>
              <a:cs typeface="Times New Roman" panose="02020603050405020304" pitchFamily="18" charset="0"/>
            </a:endParaRPr>
          </a:p>
          <a:p>
            <a:pPr algn="just">
              <a:buFont typeface="Wingdings" panose="05000000000000000000" pitchFamily="2" charset="2"/>
              <a:buChar char="q"/>
            </a:pPr>
            <a:r>
              <a:rPr lang="en-US" sz="2400" dirty="0" smtClean="0">
                <a:latin typeface="Times New Roman" panose="02020603050405020304" pitchFamily="18" charset="0"/>
                <a:ea typeface="+mn-lt"/>
                <a:cs typeface="Times New Roman" panose="02020603050405020304" pitchFamily="18" charset="0"/>
              </a:rPr>
              <a:t>Inaccurate </a:t>
            </a:r>
            <a:r>
              <a:rPr lang="en-US" sz="2400" dirty="0">
                <a:latin typeface="Times New Roman" panose="02020603050405020304" pitchFamily="18" charset="0"/>
                <a:ea typeface="+mn-lt"/>
                <a:cs typeface="Times New Roman" panose="02020603050405020304" pitchFamily="18" charset="0"/>
              </a:rPr>
              <a:t>accident detection in existing systems.</a:t>
            </a:r>
            <a:endParaRPr lang="en-US" sz="2400" dirty="0">
              <a:latin typeface="Times New Roman" panose="02020603050405020304" pitchFamily="18" charset="0"/>
              <a:ea typeface="Calibri" panose="020F0502020204030204"/>
              <a:cs typeface="Times New Roman" panose="02020603050405020304" pitchFamily="18" charset="0"/>
            </a:endParaRPr>
          </a:p>
          <a:p>
            <a:pPr algn="just">
              <a:buFont typeface="Wingdings" panose="05000000000000000000" pitchFamily="2" charset="2"/>
              <a:buChar char="q"/>
            </a:pPr>
            <a:r>
              <a:rPr lang="en-US" sz="2400" dirty="0" smtClean="0">
                <a:latin typeface="Times New Roman" panose="02020603050405020304" pitchFamily="18" charset="0"/>
                <a:ea typeface="+mn-lt"/>
                <a:cs typeface="Times New Roman" panose="02020603050405020304" pitchFamily="18" charset="0"/>
              </a:rPr>
              <a:t>Lack </a:t>
            </a:r>
            <a:r>
              <a:rPr lang="en-US" sz="2400" dirty="0">
                <a:latin typeface="Times New Roman" panose="02020603050405020304" pitchFamily="18" charset="0"/>
                <a:ea typeface="+mn-lt"/>
                <a:cs typeface="Times New Roman" panose="02020603050405020304" pitchFamily="18" charset="0"/>
              </a:rPr>
              <a:t>of automated geolocation tracking to guide emergency services.</a:t>
            </a:r>
            <a:endParaRPr lang="en-US" sz="2400" dirty="0">
              <a:latin typeface="Times New Roman" panose="02020603050405020304" pitchFamily="18" charset="0"/>
              <a:ea typeface="Calibri" panose="020F0502020204030204"/>
              <a:cs typeface="Times New Roman" panose="02020603050405020304" pitchFamily="18" charset="0"/>
            </a:endParaRPr>
          </a:p>
          <a:p>
            <a:pPr algn="just">
              <a:buFont typeface="Wingdings" panose="05000000000000000000" pitchFamily="2" charset="2"/>
              <a:buChar char="q"/>
            </a:pPr>
            <a:r>
              <a:rPr lang="en-US" sz="2400" dirty="0" smtClean="0">
                <a:latin typeface="Times New Roman" panose="02020603050405020304" pitchFamily="18" charset="0"/>
                <a:ea typeface="+mn-lt"/>
                <a:cs typeface="Times New Roman" panose="02020603050405020304" pitchFamily="18" charset="0"/>
              </a:rPr>
              <a:t>Inability </a:t>
            </a:r>
            <a:r>
              <a:rPr lang="en-US" sz="2400" dirty="0">
                <a:latin typeface="Times New Roman" panose="02020603050405020304" pitchFamily="18" charset="0"/>
                <a:ea typeface="+mn-lt"/>
                <a:cs typeface="Times New Roman" panose="02020603050405020304" pitchFamily="18" charset="0"/>
              </a:rPr>
              <a:t>to detect accidents under different weather and lighting </a:t>
            </a:r>
            <a:r>
              <a:rPr lang="en-US" sz="2400" dirty="0" smtClean="0">
                <a:latin typeface="Times New Roman" panose="02020603050405020304" pitchFamily="18" charset="0"/>
                <a:ea typeface="+mn-lt"/>
                <a:cs typeface="Times New Roman" panose="02020603050405020304" pitchFamily="18" charset="0"/>
              </a:rPr>
              <a:t>conditions.</a:t>
            </a:r>
            <a:endParaRPr lang="en-US" sz="2400" dirty="0" smtClean="0">
              <a:latin typeface="Times New Roman" panose="02020603050405020304" pitchFamily="18" charset="0"/>
              <a:ea typeface="+mn-lt"/>
              <a:cs typeface="Times New Roman" panose="02020603050405020304" pitchFamily="18" charset="0"/>
            </a:endParaRPr>
          </a:p>
          <a:p>
            <a:pPr algn="just">
              <a:buFont typeface="Wingdings" panose="05000000000000000000" pitchFamily="2" charset="2"/>
              <a:buChar char="q"/>
            </a:pPr>
            <a:r>
              <a:rPr lang="en-US" sz="2400" dirty="0" smtClean="0">
                <a:latin typeface="Times New Roman" panose="02020603050405020304" pitchFamily="18" charset="0"/>
                <a:ea typeface="+mn-lt"/>
                <a:cs typeface="Times New Roman" panose="02020603050405020304" pitchFamily="18" charset="0"/>
              </a:rPr>
              <a:t>By </a:t>
            </a:r>
            <a:r>
              <a:rPr lang="en-US" sz="2400" dirty="0">
                <a:latin typeface="Times New Roman" panose="02020603050405020304" pitchFamily="18" charset="0"/>
                <a:ea typeface="+mn-lt"/>
                <a:cs typeface="Times New Roman" panose="02020603050405020304" pitchFamily="18" charset="0"/>
              </a:rPr>
              <a:t>leveraging computer vision and real-time alerts, this project ensures that accidents are detected instantly and reported without human intervention.</a:t>
            </a:r>
            <a:endParaRPr lang="en-US" sz="2400" dirty="0">
              <a:latin typeface="Times New Roman" panose="02020603050405020304" pitchFamily="18" charset="0"/>
              <a:cs typeface="Times New Roman" panose="02020603050405020304" pitchFamily="18" charset="0"/>
            </a:endParaRPr>
          </a:p>
        </p:txBody>
      </p:sp>
      <p:pic>
        <p:nvPicPr>
          <p:cNvPr id="6" name="Image 1" descr="preencoded.png"/>
          <p:cNvPicPr>
            <a:picLocks noChangeAspect="1"/>
          </p:cNvPicPr>
          <p:nvPr/>
        </p:nvPicPr>
        <p:blipFill>
          <a:blip r:embed="rId1"/>
          <a:stretch>
            <a:fillRect/>
          </a:stretch>
        </p:blipFill>
        <p:spPr>
          <a:xfrm>
            <a:off x="8814377" y="2359230"/>
            <a:ext cx="4912162" cy="4912162"/>
          </a:xfrm>
          <a:prstGeom prst="rect">
            <a:avLst/>
          </a:prstGeom>
        </p:spPr>
      </p:pic>
    </p:spTree>
  </p:cSld>
  <p:clrMapOvr>
    <a:masterClrMapping/>
  </p:clrMapOv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Equity</Template>
  <TotalTime>0</TotalTime>
  <Words>22506</Words>
  <Application>WPS Slides</Application>
  <PresentationFormat>Custom</PresentationFormat>
  <Paragraphs>590</Paragraphs>
  <Slides>41</Slides>
  <Notes>24</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41</vt:i4>
      </vt:variant>
    </vt:vector>
  </HeadingPairs>
  <TitlesOfParts>
    <vt:vector size="61" baseType="lpstr">
      <vt:lpstr>Arial</vt:lpstr>
      <vt:lpstr>SimSun</vt:lpstr>
      <vt:lpstr>Wingdings</vt:lpstr>
      <vt:lpstr>Wingdings 2</vt:lpstr>
      <vt:lpstr>Barlow Medium</vt:lpstr>
      <vt:lpstr>Barlow Medium</vt:lpstr>
      <vt:lpstr>Barlow Medium</vt:lpstr>
      <vt:lpstr>Book Antiqua</vt:lpstr>
      <vt:lpstr>Barlow</vt:lpstr>
      <vt:lpstr>Barlow</vt:lpstr>
      <vt:lpstr>Times New Roman</vt:lpstr>
      <vt:lpstr>Book Antiqua</vt:lpstr>
      <vt:lpstr>Calibri</vt:lpstr>
      <vt:lpstr>Barlow</vt:lpstr>
      <vt:lpstr>Perpetua</vt:lpstr>
      <vt:lpstr>Microsoft YaHei</vt:lpstr>
      <vt:lpstr>Arial Unicode MS</vt:lpstr>
      <vt:lpstr>Franklin Gothic Book</vt:lpstr>
      <vt:lpstr>Barlow Medium</vt:lpstr>
      <vt:lpstr>Equity</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ADMIN</cp:lastModifiedBy>
  <cp:revision>324</cp:revision>
  <dcterms:created xsi:type="dcterms:W3CDTF">2025-02-19T18:38:00Z</dcterms:created>
  <dcterms:modified xsi:type="dcterms:W3CDTF">2025-05-04T11:11:55Z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29806F8D5CC743E9B89FF1CE2F92C0F1_12</vt:lpwstr>
  </property>
  <property fmtid="{D5CDD505-2E9C-101B-9397-08002B2CF9AE}" pid="3" name="KSOProductBuildVer">
    <vt:lpwstr>1033-12.2.0.20795</vt:lpwstr>
  </property>
</Properties>
</file>